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61" r:id="rId2"/>
    <p:sldMasterId id="2147483768" r:id="rId3"/>
  </p:sldMasterIdLst>
  <p:notesMasterIdLst>
    <p:notesMasterId r:id="rId62"/>
  </p:notesMasterIdLst>
  <p:sldIdLst>
    <p:sldId id="266" r:id="rId4"/>
    <p:sldId id="389" r:id="rId5"/>
    <p:sldId id="424" r:id="rId6"/>
    <p:sldId id="391" r:id="rId7"/>
    <p:sldId id="467" r:id="rId8"/>
    <p:sldId id="392" r:id="rId9"/>
    <p:sldId id="393" r:id="rId10"/>
    <p:sldId id="394" r:id="rId11"/>
    <p:sldId id="395" r:id="rId12"/>
    <p:sldId id="397" r:id="rId13"/>
    <p:sldId id="398" r:id="rId14"/>
    <p:sldId id="399" r:id="rId15"/>
    <p:sldId id="400" r:id="rId16"/>
    <p:sldId id="401" r:id="rId17"/>
    <p:sldId id="402" r:id="rId18"/>
    <p:sldId id="426" r:id="rId19"/>
    <p:sldId id="406" r:id="rId20"/>
    <p:sldId id="456" r:id="rId21"/>
    <p:sldId id="407" r:id="rId22"/>
    <p:sldId id="449" r:id="rId23"/>
    <p:sldId id="452" r:id="rId24"/>
    <p:sldId id="458" r:id="rId25"/>
    <p:sldId id="459" r:id="rId26"/>
    <p:sldId id="460" r:id="rId27"/>
    <p:sldId id="461" r:id="rId28"/>
    <p:sldId id="462" r:id="rId29"/>
    <p:sldId id="413" r:id="rId30"/>
    <p:sldId id="463" r:id="rId31"/>
    <p:sldId id="453" r:id="rId32"/>
    <p:sldId id="454" r:id="rId33"/>
    <p:sldId id="465" r:id="rId34"/>
    <p:sldId id="464" r:id="rId35"/>
    <p:sldId id="455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69" r:id="rId61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B9FE3"/>
    <a:srgbClr val="F967D3"/>
    <a:srgbClr val="FDCDF0"/>
    <a:srgbClr val="73035E"/>
    <a:srgbClr val="680E57"/>
    <a:srgbClr val="623D14"/>
    <a:srgbClr val="7226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5000" autoAdjust="0"/>
  </p:normalViewPr>
  <p:slideViewPr>
    <p:cSldViewPr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\LAVORO\Partecipazione%20Forum%20PA%202018\documenti%20utili\per%20bilancio%20di%20genere%20DP%20NON%20CESSATI%20al%201-1-18%20e%20CESSATI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.zammitti\Desktop\ALTRO\Master%20EMMAP%20COLAIACOMO\SLIDE%20FINALI\Nuovo%20Foglio%20di%20lavoro%20di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\LAVORO\Partecipazione%20Forum%20PA%202018\documenti%20utili\per%20bilancio%20di%20genere%20DP%20NON%20CESSATI%20al%201-1-18%20e%20CESSATI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.zammitti\Desktop\Nuovo%20Foglio%20di%20lavoro%20di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\LAVORO\smart%20working\attuazione%20Progetto%20Smart%20working%20nel%20MEF\nota%20CUP%20MENSILI%20ed%20aggiornamenti%20istanze%20al%2011%20Luglio%202017\Prospetto%20SW%20per%20dipartimenti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\LAVORO\smart%20working\attuazione%20Progetto%20Smart%20working%20nel%20MEF\AVVIO%20Progetto%20Pilota%20SW_Documenti\richiesta%20UIL\Pr_%20sintetico%20smart%20working_UI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.zammitti\Desktop\Nuovo%20Foglio%20di%20lavoro%20di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.zammitti\Desktop\ALTRO\Master%20EMMAP%20COLAIACOMO\SLIDE%20FINALI\Nuovo%20Foglio%20di%20lavoro%20di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.zammitti\Desktop\ALTRO\Master%20EMMAP%20COLAIACOMO\SLIDE%20FINALI\Nuovo%20Foglio%20di%20lavoro%20di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.zammitti\Desktop\ALTRO\Master%20EMMAP%20COLAIACOMO\SLIDE%20FINALI\Nuovo%20Foglio%20di%20lavoro%20di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B8-478F-BC2F-A76AFE76D9F3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B8-478F-BC2F-A76AFE76D9F3}"/>
              </c:ext>
            </c:extLst>
          </c:dPt>
          <c:dLbls>
            <c:dLbl>
              <c:idx val="0"/>
              <c:layout>
                <c:manualLayout>
                  <c:x val="-0.62405358774398201"/>
                  <c:y val="-0.10217000876211418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3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r>
                      <a:rPr lang="en-US" sz="1300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B8-478F-BC2F-A76AFE76D9F3}"/>
                </c:ext>
              </c:extLst>
            </c:dLbl>
            <c:dLbl>
              <c:idx val="1"/>
              <c:layout>
                <c:manualLayout>
                  <c:x val="0.58118977659198845"/>
                  <c:y val="-3.1869879969596622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3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r>
                      <a:rPr lang="en-US" sz="1300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B8-478F-BC2F-A76AFE76D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ctr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'tabelle (2)'!$A$151:$A$152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'tabelle (2)'!$B$151:$B$152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B8-478F-BC2F-A76AFE76D9F3}"/>
            </c:ext>
          </c:extLst>
        </c:ser>
      </c:pie3DChart>
    </c:plotArea>
    <c:legend>
      <c:legendPos val="r"/>
      <c:layout>
        <c:manualLayout>
          <c:xMode val="edge"/>
          <c:yMode val="edge"/>
          <c:x val="0.76101701800960764"/>
          <c:y val="0.75906265175347865"/>
          <c:w val="0.14948214709145169"/>
          <c:h val="0.1522291926187109"/>
        </c:manualLayout>
      </c:layout>
      <c:txPr>
        <a:bodyPr/>
        <a:lstStyle/>
        <a:p>
          <a:pPr>
            <a:defRPr sz="1100" b="1"/>
          </a:pPr>
          <a:endParaRPr lang="it-IT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588325652841813E-2"/>
          <c:y val="0"/>
          <c:w val="0.88786482334869465"/>
          <c:h val="1"/>
        </c:manualLayout>
      </c:layout>
      <c:pie3DChart>
        <c:varyColors val="1"/>
        <c:ser>
          <c:idx val="0"/>
          <c:order val="0"/>
          <c:tx>
            <c:strRef>
              <c:f>'Foglio1 (5)'!$I$10:$I$11</c:f>
              <c:strCache>
                <c:ptCount val="1"/>
                <c:pt idx="0">
                  <c:v>PERSONALE MEF  Uomo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C8B-42FD-AE40-BC5B0BD50B9E}"/>
              </c:ext>
            </c:extLst>
          </c:dPt>
          <c:dPt>
            <c:idx val="1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8B-42FD-AE40-BC5B0BD50B9E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C8B-42FD-AE40-BC5B0BD50B9E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8B-42FD-AE40-BC5B0BD50B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302</a:t>
                    </a:r>
                    <a:endParaRPr lang="en-US" dirty="0"/>
                  </a:p>
                </c:rich>
              </c:tx>
              <c:spPr>
                <a:noFill/>
                <a:ln cmpd="dbl">
                  <a:noFill/>
                </a:ln>
              </c:spPr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8B-42FD-AE40-BC5B0BD50B9E}"/>
                </c:ext>
              </c:extLst>
            </c:dLbl>
            <c:dLbl>
              <c:idx val="1"/>
              <c:layout>
                <c:manualLayout>
                  <c:x val="0.17168752083101868"/>
                  <c:y val="0.102644392168986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281207180683627"/>
                      <c:h val="0.12652579665061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8B-42FD-AE40-BC5B0BD50B9E}"/>
                </c:ext>
              </c:extLst>
            </c:dLbl>
            <c:spPr>
              <a:ln cmpd="dbl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'Foglio1 (5)'!$G$12:$G$13</c:f>
              <c:strCache>
                <c:ptCount val="2"/>
                <c:pt idx="0">
                  <c:v>AREE</c:v>
                </c:pt>
                <c:pt idx="1">
                  <c:v>DIRIGENTI</c:v>
                </c:pt>
              </c:strCache>
            </c:strRef>
          </c:cat>
          <c:val>
            <c:numRef>
              <c:f>'Foglio1 (5)'!$H$12:$H$13</c:f>
              <c:numCache>
                <c:formatCode>#,##0</c:formatCode>
                <c:ptCount val="2"/>
                <c:pt idx="0">
                  <c:v>309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8B-42FD-AE40-BC5B0BD50B9E}"/>
            </c:ext>
          </c:extLst>
        </c:ser>
        <c:dLbls>
          <c:showVal val="1"/>
        </c:dLbls>
      </c:pie3DChart>
      <c:spPr>
        <a:ln cmpd="sng">
          <a:noFill/>
        </a:ln>
      </c:spPr>
    </c:plotArea>
    <c:legend>
      <c:legendPos val="r"/>
      <c:layout>
        <c:manualLayout>
          <c:xMode val="edge"/>
          <c:yMode val="edge"/>
          <c:x val="0.24140257563974368"/>
          <c:y val="0.74255275983827851"/>
          <c:w val="0.56181278891766551"/>
          <c:h val="0.21223668384672345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4780542216845594"/>
          <c:y val="0.10377777173694719"/>
          <c:w val="0.64961437755201812"/>
          <c:h val="0.7924444565261125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5D-410F-BF42-BB6BB139B194}"/>
              </c:ext>
            </c:extLst>
          </c:dPt>
          <c:dPt>
            <c:idx val="1"/>
            <c:spPr>
              <a:solidFill>
                <a:srgbClr val="20904D"/>
              </a:solidFill>
              <a:ln>
                <a:solidFill>
                  <a:srgbClr val="20904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D-410F-BF42-BB6BB139B194}"/>
              </c:ext>
            </c:extLst>
          </c:dPt>
          <c:dLbls>
            <c:dLbl>
              <c:idx val="0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D-410F-BF42-BB6BB139B194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D-410F-BF42-BB6BB139B194}"/>
                </c:ext>
              </c:extLst>
            </c:dLbl>
            <c:delete val="1"/>
            <c:spPr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ctr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'tabelle (2)'!$A$139:$A$140</c:f>
              <c:strCache>
                <c:ptCount val="2"/>
                <c:pt idx="0">
                  <c:v>CENTRALI</c:v>
                </c:pt>
                <c:pt idx="1">
                  <c:v>PERIFERICI</c:v>
                </c:pt>
              </c:strCache>
            </c:strRef>
          </c:cat>
          <c:val>
            <c:numRef>
              <c:f>'tabelle (2)'!$B$139:$B$140</c:f>
              <c:numCache>
                <c:formatCode>0.00%</c:formatCode>
                <c:ptCount val="2"/>
                <c:pt idx="0">
                  <c:v>0.47746686303387792</c:v>
                </c:pt>
                <c:pt idx="1">
                  <c:v>0.52253313696612658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5D-410F-BF42-BB6BB139B194}"/>
            </c:ext>
          </c:extLst>
        </c:ser>
      </c:pie3DChart>
    </c:plotArea>
    <c:legend>
      <c:legendPos val="r"/>
      <c:layout>
        <c:manualLayout>
          <c:xMode val="edge"/>
          <c:yMode val="edge"/>
          <c:x val="0.7577620052020364"/>
          <c:y val="0.70957495237656565"/>
          <c:w val="0.24223801003868559"/>
          <c:h val="0.20539225800307903"/>
        </c:manualLayout>
      </c:layout>
      <c:txPr>
        <a:bodyPr/>
        <a:lstStyle/>
        <a:p>
          <a:pPr>
            <a:defRPr sz="1000" b="1"/>
          </a:pPr>
          <a:endParaRPr lang="it-IT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Foglio2!$G$8:$G$9</c:f>
              <c:strCache>
                <c:ptCount val="1"/>
                <c:pt idx="0">
                  <c:v>PERSONALE MEF  %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8F2-4E35-A005-1B8BE0254323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F2-4E35-A005-1B8BE0254323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8F2-4E35-A005-1B8BE0254323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F2-4E35-A005-1B8BE0254323}"/>
              </c:ext>
            </c:extLst>
          </c:dPt>
          <c:dLbls>
            <c:dLbl>
              <c:idx val="2"/>
              <c:layout>
                <c:manualLayout>
                  <c:x val="-0.21952712160979879"/>
                  <c:y val="-0.1968598716827063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F2-4E35-A005-1B8BE0254323}"/>
                </c:ext>
              </c:extLst>
            </c:dLbl>
            <c:dLbl>
              <c:idx val="3"/>
              <c:layout>
                <c:manualLayout>
                  <c:x val="0.14617432195975436"/>
                  <c:y val="6.0543890347039962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F2-4E35-A005-1B8BE0254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inEnd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Foglio2!$C$11:$C$14</c:f>
              <c:strCache>
                <c:ptCount val="4"/>
                <c:pt idx="0">
                  <c:v>DIRIGENTI</c:v>
                </c:pt>
                <c:pt idx="1">
                  <c:v>PRIMA AREA</c:v>
                </c:pt>
                <c:pt idx="2">
                  <c:v>SECONDA AREA</c:v>
                </c:pt>
                <c:pt idx="3">
                  <c:v>TERZA AREA</c:v>
                </c:pt>
              </c:strCache>
            </c:strRef>
          </c:cat>
          <c:val>
            <c:numRef>
              <c:f>Foglio2!$G$11:$G$14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0.5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F2-4E35-A005-1B8BE0254323}"/>
            </c:ext>
          </c:extLst>
        </c:ser>
        <c:dLbls>
          <c:showVal val="1"/>
        </c:dLbls>
      </c:pie3DChart>
    </c:plotArea>
    <c:legend>
      <c:legendPos val="r"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1F497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42-4A40-80F8-19397E3E3406}"/>
              </c:ext>
            </c:extLst>
          </c:dPt>
          <c:dLbls>
            <c:dLbl>
              <c:idx val="0"/>
              <c:layout>
                <c:manualLayout>
                  <c:x val="-0.18459060104432895"/>
                  <c:y val="-0.11702202170773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42-4A40-80F8-19397E3E3406}"/>
                </c:ext>
              </c:extLst>
            </c:dLbl>
            <c:dLbl>
              <c:idx val="1"/>
              <c:layout>
                <c:manualLayout>
                  <c:x val="0.18213085751414826"/>
                  <c:y val="4.5257048733715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2-4A40-80F8-19397E3E3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Foglio1!$B$18:$C$18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Foglio1!$B$19:$C$19</c:f>
              <c:numCache>
                <c:formatCode>General</c:formatCode>
                <c:ptCount val="2"/>
                <c:pt idx="0">
                  <c:v>131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42-4A40-80F8-19397E3E3406}"/>
            </c:ext>
          </c:extLst>
        </c:ser>
      </c:pie3DChart>
    </c:plotArea>
    <c:legend>
      <c:legendPos val="r"/>
      <c:layout>
        <c:manualLayout>
          <c:xMode val="edge"/>
          <c:yMode val="edge"/>
          <c:x val="0.24980756106464361"/>
          <c:y val="0.74109760751221065"/>
          <c:w val="0.23277261132205357"/>
          <c:h val="0.20951072486198871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909199790808981E-2"/>
          <c:y val="0.10822511490492859"/>
          <c:w val="0.57288688790676356"/>
          <c:h val="0.79008196620128623"/>
        </c:manualLayout>
      </c:layout>
      <c:pie3DChart>
        <c:varyColors val="1"/>
        <c:ser>
          <c:idx val="0"/>
          <c:order val="0"/>
          <c:tx>
            <c:strRef>
              <c:f>'PROSPETTO sw'!$A$41</c:f>
              <c:strCache>
                <c:ptCount val="1"/>
                <c:pt idx="0">
                  <c:v>MEF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explosion val="0"/>
            <c:spPr>
              <a:solidFill>
                <a:srgbClr val="00277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7E6-4BC6-A307-30906E183DC0}"/>
              </c:ext>
            </c:extLst>
          </c:dPt>
          <c:dPt>
            <c:idx val="1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7E6-4BC6-A307-30906E183DC0}"/>
              </c:ext>
            </c:extLst>
          </c:dPt>
          <c:dLbls>
            <c:dLbl>
              <c:idx val="0"/>
              <c:layout>
                <c:manualLayout>
                  <c:x val="-9.074635338620976E-2"/>
                  <c:y val="7.55946988796119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E6-4BC6-A307-30906E183DC0}"/>
                </c:ext>
              </c:extLst>
            </c:dLbl>
            <c:dLbl>
              <c:idx val="1"/>
              <c:layout>
                <c:manualLayout>
                  <c:x val="0.10525354906365464"/>
                  <c:y val="-0.18816659260082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6-4BC6-A307-30906E183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'PROSPETTO sw'!$B$40:$C$40</c:f>
              <c:strCache>
                <c:ptCount val="2"/>
                <c:pt idx="0">
                  <c:v>DIRIGENTI</c:v>
                </c:pt>
                <c:pt idx="1">
                  <c:v>AREE</c:v>
                </c:pt>
              </c:strCache>
            </c:strRef>
          </c:cat>
          <c:val>
            <c:numRef>
              <c:f>'PROSPETTO sw'!$B$41:$C$41</c:f>
              <c:numCache>
                <c:formatCode>General</c:formatCode>
                <c:ptCount val="2"/>
                <c:pt idx="0">
                  <c:v>43</c:v>
                </c:pt>
                <c:pt idx="1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E6-4BC6-A307-30906E183DC0}"/>
            </c:ext>
          </c:extLst>
        </c:ser>
      </c:pie3DChart>
    </c:plotArea>
    <c:legend>
      <c:legendPos val="r"/>
      <c:layout>
        <c:manualLayout>
          <c:xMode val="edge"/>
          <c:yMode val="edge"/>
          <c:x val="0.21412729208949757"/>
          <c:y val="0.70098847041686763"/>
          <c:w val="0.29438858645335864"/>
          <c:h val="0.17512637484723967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046161537606931"/>
          <c:y val="0.10537940356917098"/>
          <c:w val="0.57160185326630708"/>
          <c:h val="0.71260162662953896"/>
        </c:manualLayout>
      </c:layout>
      <c:pie3DChart>
        <c:varyColors val="1"/>
        <c:ser>
          <c:idx val="0"/>
          <c:order val="0"/>
          <c:tx>
            <c:strRef>
              <c:f>Foglio1!$J$10:$J$11</c:f>
              <c:strCache>
                <c:ptCount val="1"/>
                <c:pt idx="0">
                  <c:v>PERSONALE MEF  Totale complessivo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D9-4A9D-A56F-94CD21742B6C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D9-4A9D-A56F-94CD21742B6C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D9-4A9D-A56F-94CD21742B6C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D9-4A9D-A56F-94CD21742B6C}"/>
              </c:ext>
            </c:extLst>
          </c:dPt>
          <c:dLbls>
            <c:dLbl>
              <c:idx val="0"/>
              <c:layout>
                <c:manualLayout>
                  <c:x val="-0.10358310882124212"/>
                  <c:y val="0.13240616556258444"/>
                </c:manualLayout>
              </c:layout>
              <c:spPr>
                <a:noFill/>
                <a:ln cmpd="dbl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it-IT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D9-4A9D-A56F-94CD21742B6C}"/>
                </c:ext>
              </c:extLst>
            </c:dLbl>
            <c:dLbl>
              <c:idx val="2"/>
              <c:layout>
                <c:manualLayout>
                  <c:x val="0.13000031246528171"/>
                  <c:y val="-0.1886985304212319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D9-4A9D-A56F-94CD21742B6C}"/>
                </c:ext>
              </c:extLst>
            </c:dLbl>
            <c:dLbl>
              <c:idx val="3"/>
              <c:layout>
                <c:manualLayout>
                  <c:x val="0.12876216878680191"/>
                  <c:y val="9.158729895314571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D9-4A9D-A56F-94CD21742B6C}"/>
                </c:ext>
              </c:extLst>
            </c:dLbl>
            <c:spPr>
              <a:ln cmpd="dbl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Foglio1!$G$12:$G$15</c:f>
              <c:strCache>
                <c:ptCount val="4"/>
                <c:pt idx="0">
                  <c:v>DT</c:v>
                </c:pt>
                <c:pt idx="1">
                  <c:v>RGS</c:v>
                </c:pt>
                <c:pt idx="2">
                  <c:v>DF</c:v>
                </c:pt>
                <c:pt idx="3">
                  <c:v>DAG</c:v>
                </c:pt>
              </c:strCache>
            </c:strRef>
          </c:cat>
          <c:val>
            <c:numRef>
              <c:f>Foglio1!$J$12:$J$15</c:f>
              <c:numCache>
                <c:formatCode>General</c:formatCode>
                <c:ptCount val="4"/>
                <c:pt idx="0">
                  <c:v>29</c:v>
                </c:pt>
                <c:pt idx="1">
                  <c:v>96</c:v>
                </c:pt>
                <c:pt idx="2" formatCode="#,##0">
                  <c:v>35</c:v>
                </c:pt>
                <c:pt idx="3" formatCode="#,##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D9-4A9D-A56F-94CD21742B6C}"/>
            </c:ext>
          </c:extLst>
        </c:ser>
        <c:dLbls>
          <c:showVal val="1"/>
        </c:dLbls>
      </c:pie3DChart>
      <c:spPr>
        <a:ln cmpd="sng">
          <a:noFill/>
        </a:ln>
      </c:spPr>
    </c:plotArea>
    <c:legend>
      <c:legendPos val="r"/>
      <c:layout>
        <c:manualLayout>
          <c:xMode val="edge"/>
          <c:yMode val="edge"/>
          <c:x val="0.2716360508554605"/>
          <c:y val="0.76012720961072422"/>
          <c:w val="0.46675846780913238"/>
          <c:h val="0.2398727903892777"/>
        </c:manualLayout>
      </c:layout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'Foglio1 (2)'!$J$10:$J$11</c:f>
              <c:strCache>
                <c:ptCount val="1"/>
                <c:pt idx="0">
                  <c:v>PERSONALE MEF  Totale complessivo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7B-4091-837E-30BBD249306F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7B-4091-837E-30BBD249306F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37B-4091-837E-30BBD249306F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7B-4091-837E-30BBD24930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pPr>
                <a:noFill/>
                <a:ln cmpd="dbl">
                  <a:noFill/>
                </a:ln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B-4091-837E-30BBD24930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132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B-4091-837E-30BBD24930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7B-4091-837E-30BBD249306F}"/>
                </c:ext>
              </c:extLst>
            </c:dLbl>
            <c:spPr>
              <a:ln cmpd="dbl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'Foglio1 (2)'!$G$12:$G$15</c:f>
              <c:strCache>
                <c:ptCount val="4"/>
                <c:pt idx="0">
                  <c:v>DT</c:v>
                </c:pt>
                <c:pt idx="1">
                  <c:v>RGS</c:v>
                </c:pt>
                <c:pt idx="2">
                  <c:v>DF</c:v>
                </c:pt>
                <c:pt idx="3">
                  <c:v>DAG</c:v>
                </c:pt>
              </c:strCache>
            </c:strRef>
          </c:cat>
          <c:val>
            <c:numRef>
              <c:f>'Foglio1 (2)'!$J$12:$J$15</c:f>
              <c:numCache>
                <c:formatCode>General</c:formatCode>
                <c:ptCount val="4"/>
                <c:pt idx="0">
                  <c:v>58</c:v>
                </c:pt>
                <c:pt idx="1">
                  <c:v>136</c:v>
                </c:pt>
                <c:pt idx="2" formatCode="#,##0">
                  <c:v>75</c:v>
                </c:pt>
                <c:pt idx="3" formatCode="#,##0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7B-4091-837E-30BBD249306F}"/>
            </c:ext>
          </c:extLst>
        </c:ser>
        <c:dLbls>
          <c:showVal val="1"/>
        </c:dLbls>
      </c:pie3DChart>
      <c:spPr>
        <a:ln cmpd="sng">
          <a:noFill/>
        </a:ln>
      </c:spPr>
    </c:plotArea>
    <c:legend>
      <c:legendPos val="r"/>
      <c:layout>
        <c:manualLayout>
          <c:xMode val="edge"/>
          <c:yMode val="edge"/>
          <c:x val="9.0989454155770838E-2"/>
          <c:y val="0.75532589956857987"/>
          <c:w val="0.58801218500536545"/>
          <c:h val="0.20935999970255026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583841278409454E-2"/>
          <c:y val="0"/>
          <c:w val="0.88786482334869465"/>
          <c:h val="1"/>
        </c:manualLayout>
      </c:layout>
      <c:pie3DChart>
        <c:varyColors val="1"/>
        <c:ser>
          <c:idx val="0"/>
          <c:order val="0"/>
          <c:tx>
            <c:strRef>
              <c:f>'Foglio1 (3)'!$I$10:$I$11</c:f>
              <c:strCache>
                <c:ptCount val="1"/>
                <c:pt idx="0">
                  <c:v>PERSONALE MEF  Uomo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A32-4146-9D76-94503BEC681A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32-4146-9D76-94503BEC681A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A32-4146-9D76-94503BEC681A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32-4146-9D76-94503BEC681A}"/>
              </c:ext>
            </c:extLst>
          </c:dPt>
          <c:dLbls>
            <c:dLbl>
              <c:idx val="0"/>
              <c:layout>
                <c:manualLayout>
                  <c:x val="-0.16632401129585317"/>
                  <c:y val="-0.2960848265536634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it-IT" sz="1000" b="1" i="0" u="none" strike="noStrike" kern="1200" baseline="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000" b="1" i="0" u="none" strike="noStrike" kern="1200" baseline="0" dirty="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299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 cmpd="dbl">
                  <a:noFill/>
                </a:ln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281547993186746"/>
                      <c:h val="0.12177879706487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32-4146-9D76-94503BEC681A}"/>
                </c:ext>
              </c:extLst>
            </c:dLbl>
            <c:dLbl>
              <c:idx val="1"/>
              <c:layout>
                <c:manualLayout>
                  <c:x val="0.1908297573396176"/>
                  <c:y val="0.129193317144655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2614813701143"/>
                      <c:h val="0.17636929230085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32-4146-9D76-94503BEC681A}"/>
                </c:ext>
              </c:extLst>
            </c:dLbl>
            <c:spPr>
              <a:ln cmpd="dbl">
                <a:noFill/>
              </a:ln>
            </c:spPr>
            <c:txPr>
              <a:bodyPr/>
              <a:lstStyle/>
              <a:p>
                <a:pPr algn="ctr" rtl="0">
                  <a:defRPr lang="it-IT" sz="1000" b="1" i="0" u="none" strike="noStrike" kern="1200" baseline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'Foglio1 (3)'!$G$12:$G$13</c:f>
              <c:strCache>
                <c:ptCount val="2"/>
                <c:pt idx="0">
                  <c:v>CENTRALI</c:v>
                </c:pt>
                <c:pt idx="1">
                  <c:v>PERIFERICI</c:v>
                </c:pt>
              </c:strCache>
            </c:strRef>
          </c:cat>
          <c:val>
            <c:numRef>
              <c:f>'Foglio1 (3)'!$H$12:$H$13</c:f>
              <c:numCache>
                <c:formatCode>#,##0</c:formatCode>
                <c:ptCount val="2"/>
                <c:pt idx="0">
                  <c:v>305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32-4146-9D76-94503BEC681A}"/>
            </c:ext>
          </c:extLst>
        </c:ser>
        <c:dLbls>
          <c:showVal val="1"/>
        </c:dLbls>
      </c:pie3DChart>
      <c:spPr>
        <a:ln cmpd="sng">
          <a:noFill/>
        </a:ln>
      </c:spPr>
    </c:plotArea>
    <c:legend>
      <c:legendPos val="r"/>
      <c:layout>
        <c:manualLayout>
          <c:xMode val="edge"/>
          <c:yMode val="edge"/>
          <c:x val="0.2159930394165388"/>
          <c:y val="0.77081458005035852"/>
          <c:w val="0.51939977465303011"/>
          <c:h val="0.22918565179352582"/>
        </c:manualLayout>
      </c:layout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4500712016206581E-3"/>
          <c:y val="0"/>
          <c:w val="0.88786482334869465"/>
          <c:h val="1"/>
        </c:manualLayout>
      </c:layout>
      <c:pie3DChart>
        <c:varyColors val="1"/>
        <c:ser>
          <c:idx val="0"/>
          <c:order val="0"/>
          <c:tx>
            <c:strRef>
              <c:f>'Foglio1 (4)'!$I$10:$I$11</c:f>
              <c:strCache>
                <c:ptCount val="1"/>
                <c:pt idx="0">
                  <c:v>PERSONALE MEF  Uomo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62B-4BF6-8E2C-9C450711AA3C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2B-4BF6-8E2C-9C450711AA3C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62B-4BF6-8E2C-9C450711AA3C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2B-4BF6-8E2C-9C450711AA3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222</a:t>
                    </a:r>
                    <a:endParaRPr lang="en-US" dirty="0"/>
                  </a:p>
                </c:rich>
              </c:tx>
              <c:spPr>
                <a:noFill/>
                <a:ln cmpd="dbl">
                  <a:noFill/>
                </a:ln>
              </c:spPr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2B-4BF6-8E2C-9C450711AA3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135</a:t>
                    </a:r>
                    <a:endParaRPr lang="en-US" dirty="0"/>
                  </a:p>
                </c:rich>
              </c:tx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B-4BF6-8E2C-9C450711AA3C}"/>
                </c:ext>
              </c:extLst>
            </c:dLbl>
            <c:spPr>
              <a:ln cmpd="dbl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'Foglio1 (4)'!$G$12:$G$13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'Foglio1 (4)'!$H$12:$H$13</c:f>
              <c:numCache>
                <c:formatCode>#,##0</c:formatCode>
                <c:ptCount val="2"/>
                <c:pt idx="0">
                  <c:v>224</c:v>
                </c:pt>
                <c:pt idx="1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2B-4BF6-8E2C-9C450711AA3C}"/>
            </c:ext>
          </c:extLst>
        </c:ser>
        <c:dLbls>
          <c:showVal val="1"/>
        </c:dLbls>
      </c:pie3DChart>
      <c:spPr>
        <a:ln cmpd="sng">
          <a:noFill/>
        </a:ln>
      </c:spPr>
    </c:plotArea>
    <c:legend>
      <c:legendPos val="r"/>
      <c:layout>
        <c:manualLayout>
          <c:xMode val="edge"/>
          <c:yMode val="edge"/>
          <c:x val="0.28549506391365453"/>
          <c:y val="0.74014119204146622"/>
          <c:w val="0.46728226220365865"/>
          <c:h val="0.22918565179352582"/>
        </c:manualLayout>
      </c:layout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4A9AEC7-73A4-48D6-87B5-F7825AAB0722}" type="datetimeFigureOut">
              <a:rPr lang="it-IT"/>
              <a:pPr>
                <a:defRPr/>
              </a:pPr>
              <a:t>14/05/2019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0BFD0242-C314-4F8B-B824-E4D82BDB88E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 bwMode="auto">
          <a:xfrm flipV="1">
            <a:off x="392430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879725"/>
            <a:ext cx="3562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7944" y="2880000"/>
            <a:ext cx="4680520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3501009"/>
            <a:ext cx="4680520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8198" cy="9397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3960439" cy="45851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399"/>
                </a:solidFill>
              </a:defRPr>
            </a:lvl1pPr>
            <a:lvl2pPr>
              <a:defRPr sz="1600">
                <a:solidFill>
                  <a:srgbClr val="003399"/>
                </a:solidFill>
              </a:defRPr>
            </a:lvl2pPr>
            <a:lvl3pPr>
              <a:defRPr sz="1400">
                <a:solidFill>
                  <a:srgbClr val="003399"/>
                </a:solidFill>
              </a:defRPr>
            </a:lvl3pPr>
            <a:lvl4pPr>
              <a:defRPr sz="1400">
                <a:solidFill>
                  <a:srgbClr val="003399"/>
                </a:solidFill>
              </a:defRPr>
            </a:lvl4pPr>
            <a:lvl5pPr>
              <a:defRPr sz="1400">
                <a:solidFill>
                  <a:srgbClr val="0033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55976" y="1772816"/>
            <a:ext cx="4573742" cy="45851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399"/>
                </a:solidFill>
              </a:defRPr>
            </a:lvl1pPr>
            <a:lvl2pPr>
              <a:defRPr sz="1600">
                <a:solidFill>
                  <a:srgbClr val="003399"/>
                </a:solidFill>
              </a:defRPr>
            </a:lvl2pPr>
            <a:lvl3pPr>
              <a:defRPr sz="1400">
                <a:solidFill>
                  <a:srgbClr val="003399"/>
                </a:solidFill>
              </a:defRPr>
            </a:lvl3pPr>
            <a:lvl4pPr>
              <a:defRPr sz="1400">
                <a:solidFill>
                  <a:srgbClr val="003399"/>
                </a:solidFill>
              </a:defRPr>
            </a:lvl4pPr>
            <a:lvl5pPr>
              <a:defRPr sz="1400">
                <a:solidFill>
                  <a:srgbClr val="0033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 bwMode="auto">
          <a:xfrm flipV="1">
            <a:off x="392430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879725"/>
            <a:ext cx="3562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7944" y="2880000"/>
            <a:ext cx="4680520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3501009"/>
            <a:ext cx="4680520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82575-4B12-4D44-B9FA-DFA73D432E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DF97B-22F2-46A3-8283-273DA6115DA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3E22C-85E1-46E1-A0FD-3D8D6C4B4E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263EC-8756-4021-8E9C-4EBAAAFCD88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FB8C6-9BD7-4EC3-A740-525326A68DC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A61ABB-B736-4D05-97DF-8F210CF7645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D2D209-B712-49BC-8466-A361D147B1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E38C920-A8D9-4D01-B3D9-DBE3099347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B21BB-CCA8-465D-8393-8987577F518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3727D7-A724-4181-BDF7-214A2191411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 bwMode="auto">
          <a:xfrm flipV="1">
            <a:off x="392430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879725"/>
            <a:ext cx="3562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7944" y="2880000"/>
            <a:ext cx="4680520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3501009"/>
            <a:ext cx="4680520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ta\Desktop\GIROSCOPIO_OK.jpg"/>
          <p:cNvPicPr>
            <a:picLocks noChangeAspect="1" noChangeArrowheads="1"/>
          </p:cNvPicPr>
          <p:nvPr userDrawn="1"/>
        </p:nvPicPr>
        <p:blipFill>
          <a:blip r:embed="rId2" cstate="print"/>
          <a:srcRect l="5238"/>
          <a:stretch>
            <a:fillRect/>
          </a:stretch>
        </p:blipFill>
        <p:spPr bwMode="auto">
          <a:xfrm>
            <a:off x="0" y="812800"/>
            <a:ext cx="456723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916238" y="3068638"/>
            <a:ext cx="5976937" cy="452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ts val="2800"/>
              </a:lnSpc>
              <a:defRPr/>
            </a:pPr>
            <a:r>
              <a:rPr lang="it-IT" sz="3200" b="1" i="0" dirty="0" smtClean="0">
                <a:solidFill>
                  <a:srgbClr val="79882B"/>
                </a:solidFill>
                <a:latin typeface="Arial"/>
              </a:rPr>
              <a:t>EMMAP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1258888" y="3500438"/>
            <a:ext cx="7626350" cy="1169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ts val="2800"/>
              </a:lnSpc>
              <a:defRPr/>
            </a:pPr>
            <a:r>
              <a:rPr lang="it-IT" i="0" cap="all" dirty="0" smtClean="0">
                <a:solidFill>
                  <a:srgbClr val="003399"/>
                </a:solidFill>
                <a:latin typeface="Arial"/>
              </a:rPr>
              <a:t>Executive Master in Management </a:t>
            </a:r>
          </a:p>
          <a:p>
            <a:pPr algn="r" eaLnBrk="1" hangingPunct="1">
              <a:lnSpc>
                <a:spcPts val="2800"/>
              </a:lnSpc>
              <a:defRPr/>
            </a:pPr>
            <a:r>
              <a:rPr lang="it-IT" i="0" cap="all" dirty="0" smtClean="0">
                <a:solidFill>
                  <a:srgbClr val="003399"/>
                </a:solidFill>
                <a:latin typeface="Arial"/>
              </a:rPr>
              <a:t>delle Amministrazioni Pubbliche</a:t>
            </a:r>
          </a:p>
          <a:p>
            <a:pPr algn="r" eaLnBrk="1" hangingPunct="1">
              <a:lnSpc>
                <a:spcPts val="2800"/>
              </a:lnSpc>
              <a:defRPr/>
            </a:pPr>
            <a:r>
              <a:rPr lang="it-IT" sz="1200" b="1" i="0" cap="all" dirty="0" smtClean="0">
                <a:solidFill>
                  <a:srgbClr val="79882B"/>
                </a:solidFill>
                <a:latin typeface="Arial"/>
              </a:rPr>
              <a:t>Scegli di dirigere il cambiamento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836712"/>
            <a:ext cx="8750205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79513" y="1844824"/>
            <a:ext cx="8750176" cy="4513114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3138" y="6456363"/>
            <a:ext cx="284003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3138" y="6227763"/>
            <a:ext cx="284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3138" y="6608763"/>
            <a:ext cx="28400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itchFamily="34" charset="0"/>
              </a:defRPr>
            </a:lvl1pPr>
          </a:lstStyle>
          <a:p>
            <a:fld id="{28FDE4F6-564D-443D-B796-07B265D4600A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1031" name="Immagine 5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363" y="6300788"/>
            <a:ext cx="347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magine 14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4550" y="6300788"/>
            <a:ext cx="15668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08050"/>
            <a:ext cx="8750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503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501063" y="6597650"/>
            <a:ext cx="500062" cy="215900"/>
          </a:xfrm>
          <a:prstGeom prst="rect">
            <a:avLst/>
          </a:prstGeom>
          <a:ln/>
        </p:spPr>
        <p:txBody>
          <a:bodyPr/>
          <a:lstStyle/>
          <a:p>
            <a:pPr algn="r" eaLnBrk="1" hangingPunct="1"/>
            <a:fld id="{AD30E0E1-1777-4220-A5A6-5EB8524CF176}" type="slidenum">
              <a:rPr lang="it-IT" sz="1100">
                <a:solidFill>
                  <a:srgbClr val="003399"/>
                </a:solidFill>
                <a:cs typeface="Arial" pitchFamily="34" charset="0"/>
              </a:rPr>
              <a:pPr algn="r" eaLnBrk="1" hangingPunct="1"/>
              <a:t>‹N›</a:t>
            </a:fld>
            <a:endParaRPr lang="it-IT" sz="1100">
              <a:solidFill>
                <a:srgbClr val="003399"/>
              </a:solidFill>
              <a:cs typeface="Arial" pitchFamily="34" charset="0"/>
            </a:endParaRPr>
          </a:p>
        </p:txBody>
      </p:sp>
      <p:cxnSp>
        <p:nvCxnSpPr>
          <p:cNvPr id="2053" name="Connettore 1 2"/>
          <p:cNvCxnSpPr>
            <a:cxnSpLocks noChangeShapeType="1"/>
          </p:cNvCxnSpPr>
          <p:nvPr userDrawn="1"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rgbClr val="79882B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4" r:id="rId2"/>
    <p:sldLayoutId id="2147483785" r:id="rId3"/>
    <p:sldLayoutId id="2147483786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958850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5pPr>
      <a:lvl6pPr marL="4572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6pPr>
      <a:lvl7pPr marL="9144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7pPr>
      <a:lvl8pPr marL="13716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8pPr>
      <a:lvl9pPr marL="18288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9pPr>
    </p:titleStyle>
    <p:bodyStyle>
      <a:lvl1pPr marL="360363" indent="-360363" algn="l" defTabSz="9588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003399"/>
          </a:solidFill>
          <a:latin typeface="Arial" charset="0"/>
          <a:ea typeface="+mn-ea"/>
          <a:cs typeface="+mn-cs"/>
        </a:defRPr>
      </a:lvl1pPr>
      <a:lvl2pPr marL="777875" indent="-298450" algn="l" defTabSz="9588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003399"/>
          </a:solidFill>
          <a:latin typeface="Arial" charset="0"/>
        </a:defRPr>
      </a:lvl2pPr>
      <a:lvl3pPr marL="1198563" indent="-239713" algn="l" defTabSz="95885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400">
          <a:solidFill>
            <a:srgbClr val="003399"/>
          </a:solidFill>
          <a:latin typeface="Arial" charset="0"/>
        </a:defRPr>
      </a:lvl3pPr>
      <a:lvl4pPr marL="1674813" indent="-238125" algn="l" defTabSz="9588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003399"/>
          </a:solidFill>
          <a:latin typeface="Arial" charset="0"/>
        </a:defRPr>
      </a:lvl4pPr>
      <a:lvl5pPr marL="2155825" indent="-241300" algn="l" defTabSz="95885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400">
          <a:solidFill>
            <a:srgbClr val="003399"/>
          </a:solidFill>
          <a:latin typeface="Arial" charset="0"/>
        </a:defRPr>
      </a:lvl5pPr>
      <a:lvl6pPr marL="26130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3138" y="6456363"/>
            <a:ext cx="284003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Roma 19 Settembre 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3138" y="6227763"/>
            <a:ext cx="284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Progetto pilota “Smart working” al MEF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3138" y="6608763"/>
            <a:ext cx="28400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itchFamily="34" charset="0"/>
              </a:defRPr>
            </a:lvl1pPr>
          </a:lstStyle>
          <a:p>
            <a:fld id="{A96B22E3-5899-4137-A707-8A73FB7F9607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3079" name="Immagine 5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363" y="6300788"/>
            <a:ext cx="347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magine 14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550" y="6300788"/>
            <a:ext cx="15668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23850" y="5732463"/>
            <a:ext cx="694848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sz="1600" b="1" smtClean="0">
                <a:solidFill>
                  <a:srgbClr val="002060"/>
                </a:solidFill>
                <a:latin typeface="Frutiger LT 45 Light"/>
              </a:rPr>
              <a:t>FORUM PA- Roma, </a:t>
            </a:r>
            <a:r>
              <a:rPr lang="it-IT" altLang="it-IT" sz="1600" b="1" smtClean="0">
                <a:solidFill>
                  <a:srgbClr val="002060"/>
                </a:solidFill>
                <a:latin typeface="Frutiger LT 45 Light"/>
              </a:rPr>
              <a:t> 14 maggio 2019</a:t>
            </a:r>
          </a:p>
        </p:txBody>
      </p:sp>
      <p:pic>
        <p:nvPicPr>
          <p:cNvPr id="14339" name="Picture 4" descr="G:\documenti\LAVORO\LogoMEF@33.3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368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851275" y="2060575"/>
            <a:ext cx="4754563" cy="13684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endParaRPr lang="it-IT" sz="1500" kern="0" dirty="0">
              <a:solidFill>
                <a:schemeClr val="bg1">
                  <a:lumMod val="50000"/>
                </a:schemeClr>
              </a:solidFill>
              <a:latin typeface="Frutiger LT 45 Light" pitchFamily="34" charset="0"/>
              <a:ea typeface="+mn-ea"/>
            </a:endParaRPr>
          </a:p>
          <a:p>
            <a:pPr algn="ctr">
              <a:spcBef>
                <a:spcPts val="0"/>
              </a:spcBef>
              <a:defRPr/>
            </a:pPr>
            <a:endParaRPr lang="it-IT" sz="1500" kern="0" dirty="0">
              <a:solidFill>
                <a:schemeClr val="bg1">
                  <a:lumMod val="50000"/>
                </a:schemeClr>
              </a:solidFill>
              <a:latin typeface="Frutiger LT 45 Light" pitchFamily="34" charset="0"/>
              <a:ea typeface="+mn-ea"/>
            </a:endParaRPr>
          </a:p>
          <a:p>
            <a:pPr algn="ctr">
              <a:spcBef>
                <a:spcPts val="0"/>
              </a:spcBef>
              <a:defRPr/>
            </a:pPr>
            <a:endParaRPr lang="it-IT" sz="1500" kern="0" dirty="0">
              <a:solidFill>
                <a:schemeClr val="bg1">
                  <a:lumMod val="50000"/>
                </a:schemeClr>
              </a:solidFill>
              <a:latin typeface="Frutiger LT 45 Light" pitchFamily="34" charset="0"/>
              <a:ea typeface="+mn-ea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altLang="it-IT" b="1" dirty="0">
                <a:solidFill>
                  <a:srgbClr val="002776"/>
                </a:solidFill>
                <a:latin typeface="Frutiger LT 45 Light" pitchFamily="34" charset="0"/>
              </a:rPr>
              <a:t>“Be MEF, Be SMART” </a:t>
            </a:r>
          </a:p>
          <a:p>
            <a:pPr algn="ctr">
              <a:spcBef>
                <a:spcPts val="0"/>
              </a:spcBef>
              <a:defRPr/>
            </a:pPr>
            <a:r>
              <a:rPr lang="it-IT" altLang="it-IT" sz="2000" b="1" dirty="0">
                <a:solidFill>
                  <a:srgbClr val="002776"/>
                </a:solidFill>
                <a:latin typeface="Frutiger LT 45 Light" pitchFamily="34" charset="0"/>
              </a:rPr>
              <a:t>Il Lavoro Agile nel Ministero dell’Economia e delle Finanze</a:t>
            </a:r>
            <a:endParaRPr lang="it-IT" sz="1400" kern="0" dirty="0">
              <a:solidFill>
                <a:schemeClr val="bg1">
                  <a:lumMod val="50000"/>
                </a:schemeClr>
              </a:solidFill>
              <a:latin typeface="Frutiger LT 45 Light" pitchFamily="34" charset="0"/>
              <a:ea typeface="+mn-ea"/>
            </a:endParaRPr>
          </a:p>
          <a:p>
            <a:pPr algn="ctr">
              <a:spcBef>
                <a:spcPct val="20000"/>
              </a:spcBef>
              <a:defRPr/>
            </a:pPr>
            <a:endParaRPr lang="it-IT" sz="1700" kern="0" dirty="0">
              <a:solidFill>
                <a:schemeClr val="bg1">
                  <a:lumMod val="50000"/>
                </a:schemeClr>
              </a:solidFill>
              <a:latin typeface="Frutiger LT 45 Light" pitchFamily="34" charset="0"/>
              <a:ea typeface="+mn-ea"/>
            </a:endParaRPr>
          </a:p>
          <a:p>
            <a:pPr algn="ctr">
              <a:spcBef>
                <a:spcPct val="20000"/>
              </a:spcBef>
              <a:defRPr/>
            </a:pPr>
            <a:endParaRPr lang="it-IT" sz="1500" kern="0" dirty="0">
              <a:solidFill>
                <a:schemeClr val="bg1">
                  <a:lumMod val="50000"/>
                </a:schemeClr>
              </a:solidFill>
              <a:latin typeface="Frutiger LT 45 Light"/>
              <a:ea typeface="+mn-ea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it-IT" altLang="it-IT" sz="1500" dirty="0">
              <a:latin typeface="+mj-lt"/>
            </a:endParaRPr>
          </a:p>
        </p:txBody>
      </p:sp>
      <p:pic>
        <p:nvPicPr>
          <p:cNvPr id="1434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765175"/>
            <a:ext cx="39751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rrotonda angolo stesso lato rettangolo 80"/>
          <p:cNvSpPr/>
          <p:nvPr/>
        </p:nvSpPr>
        <p:spPr>
          <a:xfrm rot="5400000">
            <a:off x="3494088" y="3213100"/>
            <a:ext cx="503237" cy="5256213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555" name="Gruppo 25"/>
          <p:cNvGrpSpPr>
            <a:grpSpLocks/>
          </p:cNvGrpSpPr>
          <p:nvPr/>
        </p:nvGrpSpPr>
        <p:grpSpPr bwMode="auto">
          <a:xfrm>
            <a:off x="1116013" y="1082675"/>
            <a:ext cx="5256212" cy="474663"/>
            <a:chOff x="919442" y="94863"/>
            <a:chExt cx="5872975" cy="853767"/>
          </a:xfrm>
        </p:grpSpPr>
        <p:sp>
          <p:nvSpPr>
            <p:cNvPr id="46" name="Arrotonda angolo stesso lato rettangolo 26"/>
            <p:cNvSpPr/>
            <p:nvPr/>
          </p:nvSpPr>
          <p:spPr>
            <a:xfrm rot="5400000">
              <a:off x="3429045" y="-2414740"/>
              <a:ext cx="853767" cy="587297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Arrotonda angolo stesso lato rettangolo 4"/>
            <p:cNvSpPr/>
            <p:nvPr/>
          </p:nvSpPr>
          <p:spPr>
            <a:xfrm>
              <a:off x="919442" y="134839"/>
              <a:ext cx="5832179" cy="77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ANALISI </a:t>
              </a:r>
              <a:r>
                <a:rPr lang="it-IT" sz="1200" b="1" i="1" dirty="0" err="1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</a:t>
              </a: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CONTESTO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Ottobre 2016</a:t>
              </a:r>
            </a:p>
          </p:txBody>
        </p:sp>
      </p:grpSp>
      <p:grpSp>
        <p:nvGrpSpPr>
          <p:cNvPr id="23556" name="Gruppo 25"/>
          <p:cNvGrpSpPr>
            <a:grpSpLocks/>
          </p:cNvGrpSpPr>
          <p:nvPr/>
        </p:nvGrpSpPr>
        <p:grpSpPr bwMode="auto">
          <a:xfrm>
            <a:off x="1116013" y="1730375"/>
            <a:ext cx="5256212" cy="474663"/>
            <a:chOff x="919442" y="94863"/>
            <a:chExt cx="5872975" cy="853767"/>
          </a:xfrm>
        </p:grpSpPr>
        <p:sp>
          <p:nvSpPr>
            <p:cNvPr id="44" name="Arrotonda angolo stesso lato rettangolo 26"/>
            <p:cNvSpPr/>
            <p:nvPr/>
          </p:nvSpPr>
          <p:spPr>
            <a:xfrm rot="5400000">
              <a:off x="3429045" y="-2414740"/>
              <a:ext cx="853767" cy="587297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Arrotonda angolo stesso lato rettangolo 4"/>
            <p:cNvSpPr/>
            <p:nvPr/>
          </p:nvSpPr>
          <p:spPr>
            <a:xfrm>
              <a:off x="919442" y="117706"/>
              <a:ext cx="5832179" cy="77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PARTECIPAZIONE AI TAVOLI TEMATICI PRESSO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DIPARTIMENTO DELLA FUNZIONE PUBBLICA</a:t>
              </a:r>
            </a:p>
          </p:txBody>
        </p:sp>
      </p:grpSp>
      <p:grpSp>
        <p:nvGrpSpPr>
          <p:cNvPr id="23557" name="Gruppo 43"/>
          <p:cNvGrpSpPr>
            <a:grpSpLocks/>
          </p:cNvGrpSpPr>
          <p:nvPr/>
        </p:nvGrpSpPr>
        <p:grpSpPr bwMode="auto">
          <a:xfrm>
            <a:off x="1116013" y="2349500"/>
            <a:ext cx="5256212" cy="503238"/>
            <a:chOff x="919442" y="1115340"/>
            <a:chExt cx="5872974" cy="853767"/>
          </a:xfrm>
        </p:grpSpPr>
        <p:sp>
          <p:nvSpPr>
            <p:cNvPr id="42" name="Arrotonda angolo stesso lato rettangolo 44"/>
            <p:cNvSpPr/>
            <p:nvPr/>
          </p:nvSpPr>
          <p:spPr>
            <a:xfrm rot="5400000">
              <a:off x="3429046" y="-1394264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Arrotonda angolo stesso lato rettangolo 4"/>
            <p:cNvSpPr/>
            <p:nvPr/>
          </p:nvSpPr>
          <p:spPr>
            <a:xfrm>
              <a:off x="919442" y="1155740"/>
              <a:ext cx="5832178" cy="772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DEFINIZIONE DEGLI OBIETTIVI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 DELLE CARATTERISTICHE DEL PROGETTO</a:t>
              </a:r>
            </a:p>
          </p:txBody>
        </p:sp>
      </p:grpSp>
      <p:grpSp>
        <p:nvGrpSpPr>
          <p:cNvPr id="23558" name="Gruppo 64"/>
          <p:cNvGrpSpPr>
            <a:grpSpLocks/>
          </p:cNvGrpSpPr>
          <p:nvPr/>
        </p:nvGrpSpPr>
        <p:grpSpPr bwMode="auto">
          <a:xfrm>
            <a:off x="1116013" y="2997200"/>
            <a:ext cx="5256212" cy="503238"/>
            <a:chOff x="919442" y="627471"/>
            <a:chExt cx="5872974" cy="853769"/>
          </a:xfrm>
        </p:grpSpPr>
        <p:sp>
          <p:nvSpPr>
            <p:cNvPr id="40" name="Arrotonda angolo stesso lato rettangolo 65"/>
            <p:cNvSpPr/>
            <p:nvPr/>
          </p:nvSpPr>
          <p:spPr>
            <a:xfrm rot="5400000">
              <a:off x="3429045" y="-1882132"/>
              <a:ext cx="853769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Arrotonda angolo stesso lato rettangolo 4"/>
            <p:cNvSpPr/>
            <p:nvPr/>
          </p:nvSpPr>
          <p:spPr>
            <a:xfrm>
              <a:off x="919442" y="627471"/>
              <a:ext cx="5832178" cy="770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CREAZIONE DEL GRUPPO INTERDIPARTIMENTALE MEF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 smtClean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Gennaio </a:t>
              </a: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2017</a:t>
              </a:r>
            </a:p>
          </p:txBody>
        </p:sp>
      </p:grpSp>
      <p:grpSp>
        <p:nvGrpSpPr>
          <p:cNvPr id="23559" name="Gruppo 70"/>
          <p:cNvGrpSpPr>
            <a:grpSpLocks/>
          </p:cNvGrpSpPr>
          <p:nvPr/>
        </p:nvGrpSpPr>
        <p:grpSpPr bwMode="auto">
          <a:xfrm>
            <a:off x="1116013" y="3644900"/>
            <a:ext cx="5256212" cy="504825"/>
            <a:chOff x="919442" y="1115340"/>
            <a:chExt cx="5872974" cy="853767"/>
          </a:xfrm>
        </p:grpSpPr>
        <p:sp>
          <p:nvSpPr>
            <p:cNvPr id="38" name="Arrotonda angolo stesso lato rettangolo 71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rrotonda angolo stesso lato rettangolo 4"/>
            <p:cNvSpPr/>
            <p:nvPr/>
          </p:nvSpPr>
          <p:spPr>
            <a:xfrm>
              <a:off x="919442" y="1158297"/>
              <a:ext cx="5832178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ELABORAZIONE DOCUMENTO </a:t>
              </a:r>
              <a:r>
                <a:rPr lang="it-IT" sz="1200" b="1" i="1" dirty="0" err="1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</a:t>
              </a: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POLICY MEF </a:t>
              </a:r>
            </a:p>
          </p:txBody>
        </p:sp>
      </p:grpSp>
      <p:grpSp>
        <p:nvGrpSpPr>
          <p:cNvPr id="7" name="Gruppo 15"/>
          <p:cNvGrpSpPr/>
          <p:nvPr/>
        </p:nvGrpSpPr>
        <p:grpSpPr>
          <a:xfrm>
            <a:off x="539551" y="1052737"/>
            <a:ext cx="576064" cy="792088"/>
            <a:chOff x="-4" y="2029841"/>
            <a:chExt cx="919444" cy="1313488"/>
          </a:xfrm>
          <a:solidFill>
            <a:srgbClr val="0070C0"/>
          </a:solidFill>
        </p:grpSpPr>
        <p:sp>
          <p:nvSpPr>
            <p:cNvPr id="36" name="Gallone 35"/>
            <p:cNvSpPr/>
            <p:nvPr/>
          </p:nvSpPr>
          <p:spPr>
            <a:xfrm rot="5400000">
              <a:off x="-197027" y="2226864"/>
              <a:ext cx="1313488" cy="919441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Gallone 4"/>
            <p:cNvSpPr/>
            <p:nvPr/>
          </p:nvSpPr>
          <p:spPr>
            <a:xfrm>
              <a:off x="-1" y="2446325"/>
              <a:ext cx="919441" cy="3940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 fase</a:t>
              </a:r>
            </a:p>
          </p:txBody>
        </p:sp>
      </p:grpSp>
      <p:grpSp>
        <p:nvGrpSpPr>
          <p:cNvPr id="8" name="Gruppo 15"/>
          <p:cNvGrpSpPr/>
          <p:nvPr/>
        </p:nvGrpSpPr>
        <p:grpSpPr>
          <a:xfrm>
            <a:off x="539552" y="1700808"/>
            <a:ext cx="576065" cy="792088"/>
            <a:chOff x="-128317" y="2992260"/>
            <a:chExt cx="919443" cy="1313488"/>
          </a:xfrm>
          <a:solidFill>
            <a:srgbClr val="FFC000"/>
          </a:solidFill>
        </p:grpSpPr>
        <p:sp>
          <p:nvSpPr>
            <p:cNvPr id="34" name="Gallone 33"/>
            <p:cNvSpPr/>
            <p:nvPr/>
          </p:nvSpPr>
          <p:spPr>
            <a:xfrm rot="5400000">
              <a:off x="-325341" y="3189284"/>
              <a:ext cx="1313488" cy="919440"/>
            </a:xfrm>
            <a:prstGeom prst="chevron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Gallone 4"/>
            <p:cNvSpPr/>
            <p:nvPr/>
          </p:nvSpPr>
          <p:spPr>
            <a:xfrm>
              <a:off x="-128315" y="3469892"/>
              <a:ext cx="919441" cy="39404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II fase</a:t>
              </a:r>
            </a:p>
          </p:txBody>
        </p:sp>
      </p:grpSp>
      <p:grpSp>
        <p:nvGrpSpPr>
          <p:cNvPr id="9" name="Gruppo 15"/>
          <p:cNvGrpSpPr/>
          <p:nvPr/>
        </p:nvGrpSpPr>
        <p:grpSpPr>
          <a:xfrm>
            <a:off x="539552" y="2348880"/>
            <a:ext cx="576063" cy="792088"/>
            <a:chOff x="-2" y="2029838"/>
            <a:chExt cx="919443" cy="1313488"/>
          </a:xfrm>
          <a:solidFill>
            <a:srgbClr val="0070C0"/>
          </a:solidFill>
        </p:grpSpPr>
        <p:sp>
          <p:nvSpPr>
            <p:cNvPr id="32" name="Gallone 31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Gallone 4"/>
            <p:cNvSpPr/>
            <p:nvPr/>
          </p:nvSpPr>
          <p:spPr>
            <a:xfrm>
              <a:off x="0" y="2446326"/>
              <a:ext cx="919441" cy="39404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III fase</a:t>
              </a:r>
            </a:p>
          </p:txBody>
        </p:sp>
      </p:grpSp>
      <p:grpSp>
        <p:nvGrpSpPr>
          <p:cNvPr id="10" name="Gruppo 15"/>
          <p:cNvGrpSpPr/>
          <p:nvPr/>
        </p:nvGrpSpPr>
        <p:grpSpPr>
          <a:xfrm>
            <a:off x="7092280" y="1916832"/>
            <a:ext cx="1296144" cy="1224136"/>
            <a:chOff x="-2" y="2029838"/>
            <a:chExt cx="919441" cy="1313488"/>
          </a:xfrm>
          <a:solidFill>
            <a:srgbClr val="92D050"/>
          </a:solidFill>
        </p:grpSpPr>
        <p:sp>
          <p:nvSpPr>
            <p:cNvPr id="30" name="Gallone 29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Gallone 4"/>
            <p:cNvSpPr/>
            <p:nvPr/>
          </p:nvSpPr>
          <p:spPr>
            <a:xfrm>
              <a:off x="-2" y="2608553"/>
              <a:ext cx="919441" cy="3940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95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Attività strumentale</a:t>
              </a:r>
            </a:p>
          </p:txBody>
        </p:sp>
      </p:grpSp>
      <p:grpSp>
        <p:nvGrpSpPr>
          <p:cNvPr id="11" name="Gruppo 15"/>
          <p:cNvGrpSpPr/>
          <p:nvPr/>
        </p:nvGrpSpPr>
        <p:grpSpPr>
          <a:xfrm>
            <a:off x="539552" y="2996952"/>
            <a:ext cx="576063" cy="792088"/>
            <a:chOff x="-2" y="2029838"/>
            <a:chExt cx="919443" cy="1313488"/>
          </a:xfrm>
          <a:solidFill>
            <a:srgbClr val="FF33CC"/>
          </a:solidFill>
        </p:grpSpPr>
        <p:sp>
          <p:nvSpPr>
            <p:cNvPr id="28" name="Gallone 27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Gallone 4"/>
            <p:cNvSpPr/>
            <p:nvPr/>
          </p:nvSpPr>
          <p:spPr>
            <a:xfrm>
              <a:off x="0" y="2446326"/>
              <a:ext cx="919441" cy="394046"/>
            </a:xfrm>
            <a:prstGeom prst="rect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IV fase</a:t>
              </a:r>
            </a:p>
          </p:txBody>
        </p:sp>
      </p:grpSp>
      <p:grpSp>
        <p:nvGrpSpPr>
          <p:cNvPr id="12" name="Gruppo 15"/>
          <p:cNvGrpSpPr/>
          <p:nvPr/>
        </p:nvGrpSpPr>
        <p:grpSpPr>
          <a:xfrm>
            <a:off x="539552" y="3645024"/>
            <a:ext cx="576063" cy="792088"/>
            <a:chOff x="-2" y="2029838"/>
            <a:chExt cx="919443" cy="131348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Gallone 25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Gallone 4"/>
            <p:cNvSpPr/>
            <p:nvPr/>
          </p:nvSpPr>
          <p:spPr>
            <a:xfrm>
              <a:off x="0" y="2446326"/>
              <a:ext cx="919441" cy="394046"/>
            </a:xfrm>
            <a:prstGeom prst="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V fase</a:t>
              </a:r>
            </a:p>
          </p:txBody>
        </p:sp>
      </p:grpSp>
      <p:grpSp>
        <p:nvGrpSpPr>
          <p:cNvPr id="23566" name="Gruppo 67"/>
          <p:cNvGrpSpPr>
            <a:grpSpLocks/>
          </p:cNvGrpSpPr>
          <p:nvPr/>
        </p:nvGrpSpPr>
        <p:grpSpPr bwMode="auto">
          <a:xfrm>
            <a:off x="6516688" y="3500438"/>
            <a:ext cx="2447925" cy="2305050"/>
            <a:chOff x="919441" y="1115340"/>
            <a:chExt cx="5872974" cy="1011872"/>
          </a:xfrm>
        </p:grpSpPr>
        <p:sp>
          <p:nvSpPr>
            <p:cNvPr id="24" name="Arrotonda angolo stesso lato rettangolo 68"/>
            <p:cNvSpPr/>
            <p:nvPr/>
          </p:nvSpPr>
          <p:spPr>
            <a:xfrm rot="5400000">
              <a:off x="3349993" y="-1315211"/>
              <a:ext cx="1011872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otonda angolo stesso lato rettangolo 4"/>
            <p:cNvSpPr/>
            <p:nvPr/>
          </p:nvSpPr>
          <p:spPr>
            <a:xfrm>
              <a:off x="919441" y="1220569"/>
              <a:ext cx="5690158" cy="811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FORMAZIONE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DEL PERSONALE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 COLLABORAZIONE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 SNA</a:t>
              </a:r>
            </a:p>
          </p:txBody>
        </p:sp>
      </p:grpSp>
      <p:grpSp>
        <p:nvGrpSpPr>
          <p:cNvPr id="23567" name="Gruppo 73"/>
          <p:cNvGrpSpPr>
            <a:grpSpLocks/>
          </p:cNvGrpSpPr>
          <p:nvPr/>
        </p:nvGrpSpPr>
        <p:grpSpPr bwMode="auto">
          <a:xfrm>
            <a:off x="1116013" y="4292600"/>
            <a:ext cx="5256212" cy="504825"/>
            <a:chOff x="919442" y="1115340"/>
            <a:chExt cx="5872974" cy="853767"/>
          </a:xfrm>
        </p:grpSpPr>
        <p:sp>
          <p:nvSpPr>
            <p:cNvPr id="22" name="Arrotonda angolo stesso lato rettangolo 74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tonda angolo stesso lato rettangolo 4"/>
            <p:cNvSpPr/>
            <p:nvPr/>
          </p:nvSpPr>
          <p:spPr>
            <a:xfrm>
              <a:off x="919442" y="1158297"/>
              <a:ext cx="5832178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CONDIVISIONE DEL PROGETTO CON </a:t>
              </a:r>
              <a:r>
                <a:rPr lang="it-IT" sz="1200" b="1" i="1" dirty="0" err="1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OO.SS</a:t>
              </a: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E CUG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Maggio/Giugno 2017</a:t>
              </a:r>
            </a:p>
          </p:txBody>
        </p:sp>
      </p:grpSp>
      <p:grpSp>
        <p:nvGrpSpPr>
          <p:cNvPr id="15" name="Gruppo 18"/>
          <p:cNvGrpSpPr/>
          <p:nvPr/>
        </p:nvGrpSpPr>
        <p:grpSpPr>
          <a:xfrm>
            <a:off x="539552" y="4293096"/>
            <a:ext cx="576063" cy="792088"/>
            <a:chOff x="-2" y="2029838"/>
            <a:chExt cx="919443" cy="1313488"/>
          </a:xfrm>
          <a:solidFill>
            <a:schemeClr val="accent6"/>
          </a:solidFill>
        </p:grpSpPr>
        <p:sp>
          <p:nvSpPr>
            <p:cNvPr id="20" name="Gallone 19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Gallone 4"/>
            <p:cNvSpPr/>
            <p:nvPr/>
          </p:nvSpPr>
          <p:spPr>
            <a:xfrm>
              <a:off x="0" y="2446326"/>
              <a:ext cx="919441" cy="394046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VI fase</a:t>
              </a:r>
            </a:p>
          </p:txBody>
        </p:sp>
      </p:grpSp>
      <p:grpSp>
        <p:nvGrpSpPr>
          <p:cNvPr id="23569" name="Gruppo 54"/>
          <p:cNvGrpSpPr>
            <a:grpSpLocks/>
          </p:cNvGrpSpPr>
          <p:nvPr/>
        </p:nvGrpSpPr>
        <p:grpSpPr bwMode="auto">
          <a:xfrm>
            <a:off x="539750" y="4941888"/>
            <a:ext cx="5832475" cy="790575"/>
            <a:chOff x="539551" y="4941168"/>
            <a:chExt cx="5832646" cy="792088"/>
          </a:xfrm>
        </p:grpSpPr>
        <p:sp>
          <p:nvSpPr>
            <p:cNvPr id="52" name="Arrotonda angolo stesso lato rettangolo 80"/>
            <p:cNvSpPr/>
            <p:nvPr/>
          </p:nvSpPr>
          <p:spPr>
            <a:xfrm rot="5400000">
              <a:off x="3491913" y="2565085"/>
              <a:ext cx="504200" cy="525636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Arrotonda angolo stesso lato rettangolo 4"/>
            <p:cNvSpPr/>
            <p:nvPr/>
          </p:nvSpPr>
          <p:spPr>
            <a:xfrm>
              <a:off x="1115831" y="4965026"/>
              <a:ext cx="5219853" cy="454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AVVIO DELLA SPERIMENTAZIONE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Luglio 2017</a:t>
              </a:r>
            </a:p>
          </p:txBody>
        </p:sp>
        <p:sp>
          <p:nvSpPr>
            <p:cNvPr id="49" name="Gallone 48"/>
            <p:cNvSpPr/>
            <p:nvPr/>
          </p:nvSpPr>
          <p:spPr>
            <a:xfrm rot="5400000">
              <a:off x="431647" y="5049072"/>
              <a:ext cx="792088" cy="576280"/>
            </a:xfrm>
            <a:prstGeom prst="chevron">
              <a:avLst/>
            </a:prstGeom>
            <a:solidFill>
              <a:srgbClr val="CCD02C"/>
            </a:solidFill>
            <a:ln>
              <a:solidFill>
                <a:srgbClr val="CCD02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Gallone 4"/>
            <p:cNvSpPr/>
            <p:nvPr/>
          </p:nvSpPr>
          <p:spPr>
            <a:xfrm>
              <a:off x="539551" y="5291086"/>
              <a:ext cx="576280" cy="2258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VII fase</a:t>
              </a:r>
            </a:p>
          </p:txBody>
        </p:sp>
      </p:grpSp>
      <p:sp>
        <p:nvSpPr>
          <p:cNvPr id="54" name="Gallone 53"/>
          <p:cNvSpPr/>
          <p:nvPr/>
        </p:nvSpPr>
        <p:spPr>
          <a:xfrm rot="5400000">
            <a:off x="431801" y="5697537"/>
            <a:ext cx="792162" cy="576263"/>
          </a:xfrm>
          <a:prstGeom prst="chevron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Arrotonda angolo stesso lato rettangolo 4"/>
          <p:cNvSpPr/>
          <p:nvPr/>
        </p:nvSpPr>
        <p:spPr>
          <a:xfrm>
            <a:off x="1130300" y="5707063"/>
            <a:ext cx="5219700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0688" tIns="15240" rIns="15240" bIns="15240" spcCol="1270" anchor="ctr"/>
          <a:lstStyle/>
          <a:p>
            <a:pPr marL="228600" lvl="1" indent="-228600" algn="ctr" defTabSz="1066800" eaLnBrk="1" hangingPunct="1">
              <a:lnSpc>
                <a:spcPct val="90000"/>
              </a:lnSpc>
              <a:spcAft>
                <a:spcPct val="15000"/>
              </a:spcAft>
              <a:defRPr/>
            </a:pPr>
            <a:endParaRPr lang="it-IT" sz="1200" b="1" i="1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572" name="Rettangolo 57"/>
          <p:cNvSpPr>
            <a:spLocks noChangeArrowheads="1"/>
          </p:cNvSpPr>
          <p:nvPr/>
        </p:nvSpPr>
        <p:spPr bwMode="auto">
          <a:xfrm>
            <a:off x="1223963" y="5599113"/>
            <a:ext cx="50688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lvl="1" indent="-228600" algn="ctr" defTabSz="1066800" eaLnBrk="1" hangingPunct="1">
              <a:lnSpc>
                <a:spcPct val="90000"/>
              </a:lnSpc>
              <a:spcAft>
                <a:spcPct val="15000"/>
              </a:spcAft>
            </a:pPr>
            <a:r>
              <a:rPr lang="it-IT" sz="1200" b="1" i="1">
                <a:solidFill>
                  <a:srgbClr val="17375E"/>
                </a:solidFill>
                <a:latin typeface="Verdana" pitchFamily="34" charset="0"/>
              </a:rPr>
              <a:t>MONITORAGGIO E VALUTAZIONE</a:t>
            </a:r>
          </a:p>
          <a:p>
            <a:pPr marL="228600" lvl="1" indent="-228600" algn="ctr" defTabSz="1066800" eaLnBrk="1" hangingPunct="1">
              <a:lnSpc>
                <a:spcPct val="90000"/>
              </a:lnSpc>
              <a:spcAft>
                <a:spcPct val="15000"/>
              </a:spcAft>
            </a:pPr>
            <a:r>
              <a:rPr lang="it-IT" sz="1200" b="1" i="1">
                <a:solidFill>
                  <a:srgbClr val="17375E"/>
                </a:solidFill>
                <a:latin typeface="Verdana" pitchFamily="34" charset="0"/>
              </a:rPr>
              <a:t>Nov/Dic 2017 – Gen 2018</a:t>
            </a:r>
          </a:p>
        </p:txBody>
      </p:sp>
      <p:sp>
        <p:nvSpPr>
          <p:cNvPr id="59" name="Gallone 4"/>
          <p:cNvSpPr/>
          <p:nvPr/>
        </p:nvSpPr>
        <p:spPr>
          <a:xfrm>
            <a:off x="523875" y="5943600"/>
            <a:ext cx="608013" cy="174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" tIns="13335" rIns="13335" bIns="13335" spcCol="1270" anchor="ctr"/>
          <a:lstStyle/>
          <a:p>
            <a:pPr algn="ctr" defTabSz="9334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VIII fase</a:t>
            </a:r>
          </a:p>
        </p:txBody>
      </p:sp>
      <p:sp>
        <p:nvSpPr>
          <p:cNvPr id="23574" name="Titolo 1"/>
          <p:cNvSpPr>
            <a:spLocks noGrp="1"/>
          </p:cNvSpPr>
          <p:nvPr>
            <p:ph type="title"/>
          </p:nvPr>
        </p:nvSpPr>
        <p:spPr>
          <a:xfrm>
            <a:off x="130175" y="93663"/>
            <a:ext cx="8750300" cy="939800"/>
          </a:xfrm>
        </p:spPr>
        <p:txBody>
          <a:bodyPr/>
          <a:lstStyle/>
          <a:p>
            <a:pPr marL="457200" indent="-457200"/>
            <a:r>
              <a:rPr lang="it-IT" smtClean="0"/>
              <a:t>Il Progetto Be MEF Be SMART /1</a:t>
            </a:r>
          </a:p>
        </p:txBody>
      </p:sp>
      <p:pic>
        <p:nvPicPr>
          <p:cNvPr id="5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84213" y="3068638"/>
            <a:ext cx="8064500" cy="280828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endParaRPr lang="it-IT" sz="11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403350" y="3357563"/>
          <a:ext cx="6624735" cy="936104"/>
        </p:xfrm>
        <a:graphic>
          <a:graphicData uri="http://schemas.openxmlformats.org/drawingml/2006/table">
            <a:tbl>
              <a:tblPr/>
              <a:tblGrid>
                <a:gridCol w="2208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8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8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30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DIPARTIMENTO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GENERE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CATEGORIA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1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DT 29 unità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RGS 96 unità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DF 35 unità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DAG 58 unità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DONNE 60% (131)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UOMINI 40% (87)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AREE 80% (175)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DIRIGENTI 20% (43)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rafico 28"/>
          <p:cNvGraphicFramePr/>
          <p:nvPr/>
        </p:nvGraphicFramePr>
        <p:xfrm>
          <a:off x="3707904" y="4221088"/>
          <a:ext cx="25202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5796136" y="4077072"/>
          <a:ext cx="295232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1331640" y="4365104"/>
          <a:ext cx="2304256" cy="132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596" name="Gruppo 13"/>
          <p:cNvGrpSpPr>
            <a:grpSpLocks/>
          </p:cNvGrpSpPr>
          <p:nvPr/>
        </p:nvGrpSpPr>
        <p:grpSpPr bwMode="auto">
          <a:xfrm>
            <a:off x="323851" y="1341438"/>
            <a:ext cx="8496622" cy="1150937"/>
            <a:chOff x="539551" y="4941168"/>
            <a:chExt cx="5832646" cy="792088"/>
          </a:xfrm>
        </p:grpSpPr>
        <p:sp>
          <p:nvSpPr>
            <p:cNvPr id="15" name="Arrotonda angolo stesso lato rettangolo 80"/>
            <p:cNvSpPr/>
            <p:nvPr/>
          </p:nvSpPr>
          <p:spPr>
            <a:xfrm rot="5400000">
              <a:off x="3492003" y="2564633"/>
              <a:ext cx="503659" cy="525672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1115468" y="4966296"/>
              <a:ext cx="5218911" cy="454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AVVIO DELLA SPERIMENTAZIONE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Luglio 2017</a:t>
              </a:r>
            </a:p>
          </p:txBody>
        </p:sp>
        <p:sp>
          <p:nvSpPr>
            <p:cNvPr id="21" name="Gallone 20"/>
            <p:cNvSpPr/>
            <p:nvPr/>
          </p:nvSpPr>
          <p:spPr>
            <a:xfrm rot="5400000">
              <a:off x="431465" y="5049254"/>
              <a:ext cx="792088" cy="575917"/>
            </a:xfrm>
            <a:prstGeom prst="chevron">
              <a:avLst/>
            </a:prstGeom>
            <a:solidFill>
              <a:srgbClr val="CCD02C"/>
            </a:solidFill>
            <a:ln>
              <a:solidFill>
                <a:srgbClr val="CCD02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Gallone 4"/>
            <p:cNvSpPr/>
            <p:nvPr/>
          </p:nvSpPr>
          <p:spPr>
            <a:xfrm>
              <a:off x="539551" y="5290779"/>
              <a:ext cx="575917" cy="22615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VII fase</a:t>
              </a:r>
            </a:p>
          </p:txBody>
        </p:sp>
      </p:grpSp>
      <p:sp>
        <p:nvSpPr>
          <p:cNvPr id="24597" name="Titolo 1"/>
          <p:cNvSpPr>
            <a:spLocks noGrp="1"/>
          </p:cNvSpPr>
          <p:nvPr>
            <p:ph type="title"/>
          </p:nvPr>
        </p:nvSpPr>
        <p:spPr>
          <a:xfrm>
            <a:off x="393700" y="115888"/>
            <a:ext cx="8750300" cy="939800"/>
          </a:xfrm>
        </p:spPr>
        <p:txBody>
          <a:bodyPr/>
          <a:lstStyle/>
          <a:p>
            <a:pPr marL="457200" indent="-457200"/>
            <a:r>
              <a:rPr lang="it-IT" smtClean="0"/>
              <a:t>Il Progetto Be MEF Be SMART /2</a:t>
            </a:r>
          </a:p>
        </p:txBody>
      </p:sp>
      <p:sp>
        <p:nvSpPr>
          <p:cNvPr id="27" name="Titolo 1"/>
          <p:cNvSpPr txBox="1">
            <a:spLocks/>
          </p:cNvSpPr>
          <p:nvPr/>
        </p:nvSpPr>
        <p:spPr bwMode="auto">
          <a:xfrm>
            <a:off x="285750" y="2636838"/>
            <a:ext cx="8750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marL="457200" indent="-457200" algn="ctr" defTabSz="958850" eaLnBrk="1" hangingPunct="1">
              <a:defRPr/>
            </a:pPr>
            <a:r>
              <a:rPr lang="it-IT" sz="1200" b="1" kern="0" dirty="0">
                <a:solidFill>
                  <a:srgbClr val="C00000"/>
                </a:solidFill>
                <a:latin typeface="Verdana" pitchFamily="34" charset="0"/>
                <a:ea typeface="+mn-ea"/>
              </a:rPr>
              <a:t>Nella prima fase sperimentale sono state coinvolte n. 218 unità di personale </a:t>
            </a:r>
          </a:p>
        </p:txBody>
      </p:sp>
      <p:pic>
        <p:nvPicPr>
          <p:cNvPr id="1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 descr="Risultati immagini per agree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130175" y="93663"/>
            <a:ext cx="8750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marL="457200" indent="-457200" defTabSz="958850" eaLnBrk="1" hangingPunct="1">
              <a:defRPr/>
            </a:pPr>
            <a:endParaRPr lang="it-IT" b="1" kern="0" dirty="0">
              <a:solidFill>
                <a:srgbClr val="003399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25604" name="Gruppo 33"/>
          <p:cNvGrpSpPr>
            <a:grpSpLocks/>
          </p:cNvGrpSpPr>
          <p:nvPr/>
        </p:nvGrpSpPr>
        <p:grpSpPr bwMode="auto">
          <a:xfrm>
            <a:off x="34925" y="2293938"/>
            <a:ext cx="2881313" cy="774700"/>
            <a:chOff x="35496" y="1351816"/>
            <a:chExt cx="2880320" cy="774973"/>
          </a:xfrm>
        </p:grpSpPr>
        <p:sp>
          <p:nvSpPr>
            <p:cNvPr id="7" name="Freccia a destra 6"/>
            <p:cNvSpPr/>
            <p:nvPr/>
          </p:nvSpPr>
          <p:spPr bwMode="auto">
            <a:xfrm>
              <a:off x="35496" y="1388472"/>
              <a:ext cx="2880320" cy="720000"/>
            </a:xfrm>
            <a:prstGeom prst="rightArrow">
              <a:avLst>
                <a:gd name="adj1" fmla="val 73662"/>
                <a:gd name="adj2" fmla="val 54857"/>
              </a:avLst>
            </a:prstGeom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5000">
                  <a:srgbClr val="C17575">
                    <a:alpha val="40000"/>
                  </a:srgb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>
                <a:defRPr/>
              </a:pPr>
              <a:endParaRPr lang="en-GB" sz="2000" i="1" dirty="0">
                <a:solidFill>
                  <a:prstClr val="black"/>
                </a:solidFill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 bwMode="auto">
            <a:xfrm>
              <a:off x="790886" y="1420102"/>
              <a:ext cx="1958300" cy="64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Strumenti utilizzati</a:t>
              </a:r>
            </a:p>
          </p:txBody>
        </p:sp>
        <p:pic>
          <p:nvPicPr>
            <p:cNvPr id="47108" name="Picture 4" descr="Risultati immagini per tools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712" y="1351816"/>
              <a:ext cx="771529" cy="7749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5605" name="Gruppo 27"/>
          <p:cNvGrpSpPr>
            <a:grpSpLocks/>
          </p:cNvGrpSpPr>
          <p:nvPr/>
        </p:nvGrpSpPr>
        <p:grpSpPr bwMode="auto">
          <a:xfrm>
            <a:off x="2987675" y="1484313"/>
            <a:ext cx="5976938" cy="2449512"/>
            <a:chOff x="2987824" y="1052736"/>
            <a:chExt cx="5976664" cy="2448272"/>
          </a:xfrm>
        </p:grpSpPr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987824" y="1052736"/>
              <a:ext cx="5976664" cy="244827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lIns="72000" tIns="36000" rIns="72000" bIns="36000"/>
            <a:lstStyle/>
            <a:p>
              <a:pPr algn="just" eaLnBrk="1" hangingPunct="1">
                <a:defRPr/>
              </a:pPr>
              <a:r>
                <a:rPr lang="it-IT" sz="11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Sono stati predisposti due modelli distinti al fine di rilevare, in maniera differenziata ed imparziale, i feedback dell’Amministrazione e del personale coinvolto nel progetto. Nello specifico: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492626" y="1781029"/>
              <a:ext cx="5255972" cy="720360"/>
            </a:xfrm>
            <a:prstGeom prst="roundRect">
              <a:avLst/>
            </a:prstGeom>
            <a:solidFill>
              <a:schemeClr val="bg1"/>
            </a:solidFill>
            <a:ln w="31750">
              <a:noFill/>
            </a:ln>
          </p:spPr>
          <p:txBody>
            <a:bodyPr lIns="72000" tIns="0" rIns="72000" bIns="0"/>
            <a:lstStyle/>
            <a:p>
              <a:pPr algn="just" eaLnBrk="1" hangingPunct="1">
                <a:defRPr/>
              </a:pPr>
              <a:r>
                <a:rPr lang="it-IT" sz="105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“Modulo”</a:t>
              </a:r>
            </a:p>
            <a:p>
              <a:pPr algn="just" eaLnBrk="1" hangingPunct="1">
                <a:defRPr/>
              </a:pPr>
              <a:r>
                <a:rPr lang="it-IT" sz="1050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somministrato alle Direzioni/Ispettorati coinvolti nel progetto e strutturato in maniera tale da consentire una visione organica sull’attuazione del progetto nella singola Direzione/Ispettorato.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3492626" y="2501389"/>
              <a:ext cx="5255972" cy="431581"/>
            </a:xfrm>
            <a:prstGeom prst="roundRect">
              <a:avLst/>
            </a:prstGeom>
            <a:solidFill>
              <a:schemeClr val="bg1"/>
            </a:solidFill>
            <a:ln w="31750">
              <a:noFill/>
            </a:ln>
          </p:spPr>
          <p:txBody>
            <a:bodyPr lIns="72000" tIns="36000" rIns="72000" bIns="36000"/>
            <a:lstStyle/>
            <a:p>
              <a:pPr algn="just" eaLnBrk="1" hangingPunct="1">
                <a:defRPr/>
              </a:pPr>
              <a:r>
                <a:rPr lang="it-IT" sz="105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“Questionario”</a:t>
              </a:r>
            </a:p>
            <a:p>
              <a:pPr algn="just" eaLnBrk="1" hangingPunct="1">
                <a:defRPr/>
              </a:pPr>
              <a:r>
                <a:rPr lang="it-IT" sz="1050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somministrato al personale coinvolto nel progetto e strutturato in maniera tale da avere un riscontro da parte del singolo su diversi aspetti, anche di carattere logistico/personale, concernenti l’avvio del progetto e lo svolgimento dell’attività in modalità SW.</a:t>
              </a:r>
            </a:p>
          </p:txBody>
        </p:sp>
        <p:sp>
          <p:nvSpPr>
            <p:cNvPr id="29" name="Ellipse 99"/>
            <p:cNvSpPr/>
            <p:nvPr/>
          </p:nvSpPr>
          <p:spPr bwMode="auto">
            <a:xfrm>
              <a:off x="3275856" y="1853584"/>
              <a:ext cx="108000" cy="108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lIns="72000" anchor="ctr"/>
            <a:lstStyle/>
            <a:p>
              <a:pPr algn="ctr" eaLnBrk="1" hangingPunct="1">
                <a:defRPr/>
              </a:pPr>
              <a:endParaRPr lang="it-IT" sz="2000" i="1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Ellipse 99"/>
            <p:cNvSpPr/>
            <p:nvPr/>
          </p:nvSpPr>
          <p:spPr bwMode="auto">
            <a:xfrm>
              <a:off x="3275856" y="2584712"/>
              <a:ext cx="108000" cy="108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lIns="72000" anchor="ctr"/>
            <a:lstStyle/>
            <a:p>
              <a:pPr algn="ctr" eaLnBrk="1" hangingPunct="1">
                <a:defRPr/>
              </a:pPr>
              <a:endParaRPr lang="it-IT" sz="2000" i="1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987675" y="4005263"/>
            <a:ext cx="5976938" cy="244792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Principali “Criteri di monitoraggio e consuntivazione” rilevati dall’attività di monitoraggio e utilizzati nelle giornate in modalità Smart </a:t>
            </a:r>
            <a:r>
              <a:rPr lang="it-IT" sz="1100" b="1" i="1" dirty="0" err="1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Working</a:t>
            </a: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492500" y="4797425"/>
            <a:ext cx="5256213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Programmazione preventiva dell’attività da svolgere;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492500" y="5013325"/>
            <a:ext cx="5256213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Redazione di Report periodici;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492500" y="5254625"/>
            <a:ext cx="5256213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  costante (quotidiana) della documentazione prodotta (qualitativa e quantitativa) in ragione di scambi via e-mail, documenti inseriti nella cartelle di lavoro condivise, documenti sottoposti alla firma;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3492500" y="5805488"/>
            <a:ext cx="5256213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 periodica della documentazione prodotta;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492500" y="6092825"/>
            <a:ext cx="5256213" cy="28892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Contatti frequenti via e-mail ovvero telefono.</a:t>
            </a:r>
          </a:p>
        </p:txBody>
      </p:sp>
      <p:sp>
        <p:nvSpPr>
          <p:cNvPr id="45" name="Ellipse 99"/>
          <p:cNvSpPr/>
          <p:nvPr/>
        </p:nvSpPr>
        <p:spPr bwMode="auto">
          <a:xfrm>
            <a:off x="3275856" y="614092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5615" name="Gruppo 40"/>
          <p:cNvGrpSpPr>
            <a:grpSpLocks/>
          </p:cNvGrpSpPr>
          <p:nvPr/>
        </p:nvGrpSpPr>
        <p:grpSpPr bwMode="auto">
          <a:xfrm>
            <a:off x="34925" y="4857750"/>
            <a:ext cx="3349625" cy="1117600"/>
            <a:chOff x="35496" y="4437112"/>
            <a:chExt cx="3348360" cy="1117128"/>
          </a:xfrm>
        </p:grpSpPr>
        <p:sp>
          <p:nvSpPr>
            <p:cNvPr id="17" name="Freccia a destra 16"/>
            <p:cNvSpPr/>
            <p:nvPr/>
          </p:nvSpPr>
          <p:spPr bwMode="auto">
            <a:xfrm>
              <a:off x="35496" y="4437112"/>
              <a:ext cx="2880320" cy="720000"/>
            </a:xfrm>
            <a:prstGeom prst="rightArrow">
              <a:avLst>
                <a:gd name="adj1" fmla="val 73662"/>
                <a:gd name="adj2" fmla="val 54857"/>
              </a:avLst>
            </a:prstGeom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5000">
                  <a:srgbClr val="C17575">
                    <a:alpha val="40000"/>
                  </a:srgb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>
                <a:defRPr/>
              </a:pPr>
              <a:endParaRPr lang="en-GB" sz="2000" i="1" dirty="0">
                <a:solidFill>
                  <a:prstClr val="black"/>
                </a:solidFill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Ellipse 99"/>
            <p:cNvSpPr/>
            <p:nvPr/>
          </p:nvSpPr>
          <p:spPr bwMode="auto">
            <a:xfrm>
              <a:off x="3275856" y="4636244"/>
              <a:ext cx="108000" cy="108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lIns="72000" anchor="ctr"/>
            <a:lstStyle/>
            <a:p>
              <a:pPr algn="ctr" eaLnBrk="1" hangingPunct="1">
                <a:defRPr/>
              </a:pPr>
              <a:endParaRPr lang="it-IT" sz="2000" i="1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Ellipse 99"/>
            <p:cNvSpPr/>
            <p:nvPr/>
          </p:nvSpPr>
          <p:spPr bwMode="auto">
            <a:xfrm>
              <a:off x="3275856" y="4874492"/>
              <a:ext cx="108000" cy="108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lIns="72000" anchor="ctr"/>
            <a:lstStyle/>
            <a:p>
              <a:pPr algn="ctr" eaLnBrk="1" hangingPunct="1">
                <a:defRPr/>
              </a:pPr>
              <a:endParaRPr lang="it-IT" sz="2000" i="1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Ellipse 99"/>
            <p:cNvSpPr/>
            <p:nvPr/>
          </p:nvSpPr>
          <p:spPr bwMode="auto">
            <a:xfrm>
              <a:off x="3275856" y="5446240"/>
              <a:ext cx="108000" cy="108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lIns="72000" anchor="ctr"/>
            <a:lstStyle/>
            <a:p>
              <a:pPr algn="ctr" eaLnBrk="1" hangingPunct="1">
                <a:defRPr/>
              </a:pPr>
              <a:endParaRPr lang="it-IT" sz="2000" i="1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25638" name="Gruppo 35"/>
            <p:cNvGrpSpPr>
              <a:grpSpLocks/>
            </p:cNvGrpSpPr>
            <p:nvPr/>
          </p:nvGrpSpPr>
          <p:grpSpPr bwMode="auto">
            <a:xfrm>
              <a:off x="323528" y="4437112"/>
              <a:ext cx="2425032" cy="734721"/>
              <a:chOff x="323528" y="4437112"/>
              <a:chExt cx="2425032" cy="734721"/>
            </a:xfrm>
          </p:grpSpPr>
          <p:sp>
            <p:nvSpPr>
              <p:cNvPr id="18" name="CasellaDiTesto 17"/>
              <p:cNvSpPr txBox="1"/>
              <p:nvPr/>
            </p:nvSpPr>
            <p:spPr bwMode="auto">
              <a:xfrm>
                <a:off x="792448" y="4448220"/>
                <a:ext cx="1956648" cy="647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1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Criteri</a:t>
                </a:r>
              </a:p>
              <a:p>
                <a:pPr algn="ctr" eaLnBrk="1" hangingPunct="1">
                  <a:defRPr/>
                </a:pPr>
                <a:r>
                  <a:rPr lang="it-IT" sz="1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rilevati</a:t>
                </a:r>
              </a:p>
            </p:txBody>
          </p:sp>
          <p:pic>
            <p:nvPicPr>
              <p:cNvPr id="47110" name="Picture 6" descr="Risultati immagini per REPORT IC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0273"/>
              <a:stretch>
                <a:fillRect/>
              </a:stretch>
            </p:blipFill>
            <p:spPr bwMode="auto">
              <a:xfrm>
                <a:off x="323528" y="4437112"/>
                <a:ext cx="720276" cy="7347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635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25616" name="Titolo 1"/>
          <p:cNvSpPr>
            <a:spLocks noGrp="1"/>
          </p:cNvSpPr>
          <p:nvPr>
            <p:ph type="title"/>
          </p:nvPr>
        </p:nvSpPr>
        <p:spPr>
          <a:xfrm>
            <a:off x="393700" y="0"/>
            <a:ext cx="8750300" cy="939800"/>
          </a:xfrm>
        </p:spPr>
        <p:txBody>
          <a:bodyPr/>
          <a:lstStyle/>
          <a:p>
            <a:pPr marL="457200" indent="-457200"/>
            <a:r>
              <a:rPr lang="it-IT" smtClean="0"/>
              <a:t>Il Progetto Be MEF Be SMART /3</a:t>
            </a:r>
          </a:p>
        </p:txBody>
      </p:sp>
      <p:grpSp>
        <p:nvGrpSpPr>
          <p:cNvPr id="25617" name="Gruppo 50"/>
          <p:cNvGrpSpPr>
            <a:grpSpLocks/>
          </p:cNvGrpSpPr>
          <p:nvPr/>
        </p:nvGrpSpPr>
        <p:grpSpPr bwMode="auto">
          <a:xfrm>
            <a:off x="238633" y="836613"/>
            <a:ext cx="8713788" cy="971550"/>
            <a:chOff x="524074" y="836711"/>
            <a:chExt cx="5850420" cy="891001"/>
          </a:xfrm>
        </p:grpSpPr>
        <p:sp>
          <p:nvSpPr>
            <p:cNvPr id="43" name="Arrotonda angolo stesso lato rettangolo 80"/>
            <p:cNvSpPr/>
            <p:nvPr/>
          </p:nvSpPr>
          <p:spPr>
            <a:xfrm rot="5400000">
              <a:off x="3494254" y="-1539793"/>
              <a:ext cx="503736" cy="525674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Gallone 46"/>
            <p:cNvSpPr/>
            <p:nvPr/>
          </p:nvSpPr>
          <p:spPr>
            <a:xfrm rot="5400000">
              <a:off x="380208" y="992302"/>
              <a:ext cx="891001" cy="579819"/>
            </a:xfrm>
            <a:prstGeom prst="chevron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Arrotonda angolo stesso lato rettangolo 4"/>
            <p:cNvSpPr/>
            <p:nvPr/>
          </p:nvSpPr>
          <p:spPr>
            <a:xfrm>
              <a:off x="1130540" y="954637"/>
              <a:ext cx="5218374" cy="454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200" b="1" i="1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624" name="Rettangolo 48"/>
            <p:cNvSpPr>
              <a:spLocks noChangeArrowheads="1"/>
            </p:cNvSpPr>
            <p:nvPr/>
          </p:nvSpPr>
          <p:spPr bwMode="auto">
            <a:xfrm>
              <a:off x="1224135" y="866001"/>
              <a:ext cx="5068519" cy="414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MONITORAGGIO E VALUTAZIONE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200" b="1" i="1" dirty="0" err="1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Nov</a:t>
              </a:r>
              <a:r>
                <a:rPr lang="it-IT" sz="12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it-IT" sz="1200" b="1" i="1" dirty="0" err="1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Dic</a:t>
              </a:r>
              <a:r>
                <a:rPr lang="it-IT" sz="12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2017 – </a:t>
              </a:r>
              <a:r>
                <a:rPr lang="it-IT" sz="1200" b="1" i="1" dirty="0" err="1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Gen</a:t>
              </a:r>
              <a:r>
                <a:rPr lang="it-IT" sz="1200" b="1" i="1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2018</a:t>
              </a:r>
            </a:p>
          </p:txBody>
        </p:sp>
        <p:sp>
          <p:nvSpPr>
            <p:cNvPr id="50" name="Gallone 4"/>
            <p:cNvSpPr/>
            <p:nvPr/>
          </p:nvSpPr>
          <p:spPr>
            <a:xfrm>
              <a:off x="524074" y="1257894"/>
              <a:ext cx="607531" cy="173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VIII fase</a:t>
              </a:r>
            </a:p>
          </p:txBody>
        </p:sp>
      </p:grpSp>
      <p:sp>
        <p:nvSpPr>
          <p:cNvPr id="52" name="Ellipse 99"/>
          <p:cNvSpPr/>
          <p:nvPr/>
        </p:nvSpPr>
        <p:spPr bwMode="auto">
          <a:xfrm>
            <a:off x="3275856" y="484376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a destra 7"/>
          <p:cNvSpPr/>
          <p:nvPr/>
        </p:nvSpPr>
        <p:spPr bwMode="auto">
          <a:xfrm>
            <a:off x="35496" y="1495911"/>
            <a:ext cx="2628000" cy="72000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790575" y="1663700"/>
            <a:ext cx="1957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Benefici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700338" y="836613"/>
            <a:ext cx="6192837" cy="3455987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Principali “Benefici” rilevati a seguito dell’attività espletata: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878138" y="1704975"/>
            <a:ext cx="2773362" cy="433388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della motivazione del personale</a:t>
            </a:r>
          </a:p>
        </p:txBody>
      </p:sp>
      <p:sp>
        <p:nvSpPr>
          <p:cNvPr id="13" name="Ellipse 99"/>
          <p:cNvSpPr/>
          <p:nvPr/>
        </p:nvSpPr>
        <p:spPr bwMode="auto">
          <a:xfrm>
            <a:off x="2802020" y="176430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878138" y="2078038"/>
            <a:ext cx="2773362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Miglioramento qualitativo e quantitativo dell’attività espletata</a:t>
            </a:r>
          </a:p>
        </p:txBody>
      </p:sp>
      <p:sp>
        <p:nvSpPr>
          <p:cNvPr id="15" name="Ellipse 99"/>
          <p:cNvSpPr/>
          <p:nvPr/>
        </p:nvSpPr>
        <p:spPr bwMode="auto">
          <a:xfrm>
            <a:off x="2802020" y="213704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878138" y="2443163"/>
            <a:ext cx="2773362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Miglioramento nell’organizzazione del lavoro in ragione del più elevato spirito di collaborazione;</a:t>
            </a:r>
          </a:p>
        </p:txBody>
      </p:sp>
      <p:sp>
        <p:nvSpPr>
          <p:cNvPr id="17" name="Ellipse 99"/>
          <p:cNvSpPr/>
          <p:nvPr/>
        </p:nvSpPr>
        <p:spPr bwMode="auto">
          <a:xfrm>
            <a:off x="2802020" y="337764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878138" y="2970213"/>
            <a:ext cx="2773362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Riduzione dei tempi di elaborazione degli output;</a:t>
            </a:r>
          </a:p>
        </p:txBody>
      </p:sp>
      <p:sp>
        <p:nvSpPr>
          <p:cNvPr id="19" name="Ellipse 99"/>
          <p:cNvSpPr/>
          <p:nvPr/>
        </p:nvSpPr>
        <p:spPr bwMode="auto">
          <a:xfrm>
            <a:off x="2802020" y="3002792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878138" y="3333750"/>
            <a:ext cx="2773362" cy="288925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Maggiore responsabilizzazione, autonomia organizzativa in ragione della fiducia riposta;</a:t>
            </a:r>
          </a:p>
        </p:txBody>
      </p:sp>
      <p:sp>
        <p:nvSpPr>
          <p:cNvPr id="21" name="Ellipse 99"/>
          <p:cNvSpPr/>
          <p:nvPr/>
        </p:nvSpPr>
        <p:spPr bwMode="auto">
          <a:xfrm>
            <a:off x="2802020" y="2476512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2771775" y="1257300"/>
          <a:ext cx="2808312" cy="432048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L’AMMINISTRAZIONE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878138" y="3860800"/>
            <a:ext cx="2773362" cy="287338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Riduzione percepita delle assenze “brevi”.</a:t>
            </a:r>
          </a:p>
        </p:txBody>
      </p:sp>
      <p:sp>
        <p:nvSpPr>
          <p:cNvPr id="24" name="Ellipse 99"/>
          <p:cNvSpPr/>
          <p:nvPr/>
        </p:nvSpPr>
        <p:spPr bwMode="auto">
          <a:xfrm>
            <a:off x="2802020" y="3907888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795963" y="1712913"/>
            <a:ext cx="3024187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Maggiore soddisfazione personale                </a:t>
            </a:r>
          </a:p>
        </p:txBody>
      </p:sp>
      <p:sp>
        <p:nvSpPr>
          <p:cNvPr id="27" name="Ellipse 99"/>
          <p:cNvSpPr/>
          <p:nvPr/>
        </p:nvSpPr>
        <p:spPr bwMode="auto">
          <a:xfrm>
            <a:off x="5688136" y="1760896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795963" y="1933575"/>
            <a:ext cx="3024187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Percezione da parte degli </a:t>
            </a:r>
            <a:r>
              <a:rPr lang="it-IT" sz="1050" i="1" dirty="0" err="1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</a:t>
            </a: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i="1" dirty="0" err="1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workers</a:t>
            </a: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maggiore fiducia; </a:t>
            </a:r>
          </a:p>
        </p:txBody>
      </p:sp>
      <p:sp>
        <p:nvSpPr>
          <p:cNvPr id="29" name="Ellipse 99"/>
          <p:cNvSpPr/>
          <p:nvPr/>
        </p:nvSpPr>
        <p:spPr bwMode="auto">
          <a:xfrm>
            <a:off x="5688136" y="1981236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795963" y="2336800"/>
            <a:ext cx="3024187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della motivazione;</a:t>
            </a:r>
          </a:p>
        </p:txBody>
      </p:sp>
      <p:sp>
        <p:nvSpPr>
          <p:cNvPr id="31" name="Ellipse 99"/>
          <p:cNvSpPr/>
          <p:nvPr/>
        </p:nvSpPr>
        <p:spPr bwMode="auto">
          <a:xfrm>
            <a:off x="5688136" y="238456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795963" y="2570163"/>
            <a:ext cx="3024187" cy="554037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Risparmio in termini di tempo impiegato per raggiungere la sede di lavoro e riduzione dello stress connesso;</a:t>
            </a:r>
          </a:p>
        </p:txBody>
      </p:sp>
      <p:sp>
        <p:nvSpPr>
          <p:cNvPr id="33" name="Ellipse 99"/>
          <p:cNvSpPr/>
          <p:nvPr/>
        </p:nvSpPr>
        <p:spPr bwMode="auto">
          <a:xfrm>
            <a:off x="5688136" y="261772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795963" y="3122613"/>
            <a:ext cx="3024187" cy="288925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Maggiore responsabilizzazione; </a:t>
            </a:r>
          </a:p>
        </p:txBody>
      </p:sp>
      <p:sp>
        <p:nvSpPr>
          <p:cNvPr id="35" name="Ellipse 99"/>
          <p:cNvSpPr/>
          <p:nvPr/>
        </p:nvSpPr>
        <p:spPr bwMode="auto">
          <a:xfrm>
            <a:off x="5688136" y="3145536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795963" y="3376613"/>
            <a:ext cx="3024187" cy="288925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Migliore conciliazione delle esigenze personali/familiari con l’attività lavorativa;</a:t>
            </a:r>
          </a:p>
        </p:txBody>
      </p:sp>
      <p:sp>
        <p:nvSpPr>
          <p:cNvPr id="37" name="Ellipse 99"/>
          <p:cNvSpPr/>
          <p:nvPr/>
        </p:nvSpPr>
        <p:spPr bwMode="auto">
          <a:xfrm>
            <a:off x="5688136" y="342480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795963" y="3756025"/>
            <a:ext cx="3024187" cy="288925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Maggiore concentrazione nello svolgimento della prestazione lavorativa.</a:t>
            </a:r>
          </a:p>
        </p:txBody>
      </p:sp>
      <p:sp>
        <p:nvSpPr>
          <p:cNvPr id="40" name="Ellipse 99"/>
          <p:cNvSpPr/>
          <p:nvPr/>
        </p:nvSpPr>
        <p:spPr bwMode="auto">
          <a:xfrm>
            <a:off x="5688136" y="380402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3313" name="Picture 1" descr="C:\Users\giovanni.zammitti\Desktop\ALTRO\Master EMMAP COLAIACOMO\SLIDE FINALI\Increase-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31" y="1484784"/>
            <a:ext cx="749077" cy="74907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Freccia a destra 40"/>
          <p:cNvSpPr/>
          <p:nvPr/>
        </p:nvSpPr>
        <p:spPr bwMode="auto">
          <a:xfrm>
            <a:off x="35496" y="4788471"/>
            <a:ext cx="2628000" cy="72000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 bwMode="auto">
          <a:xfrm>
            <a:off x="790575" y="4968875"/>
            <a:ext cx="1957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Criticità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700338" y="4437063"/>
            <a:ext cx="6192837" cy="19351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Principali “Criticità” riscontrate: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492500" y="4992688"/>
            <a:ext cx="5256213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Malfunzionamenti occasionale dei dispositivi informatici e/o rallentamenti;</a:t>
            </a:r>
          </a:p>
        </p:txBody>
      </p:sp>
      <p:sp>
        <p:nvSpPr>
          <p:cNvPr id="45" name="Ellipse 99"/>
          <p:cNvSpPr/>
          <p:nvPr/>
        </p:nvSpPr>
        <p:spPr bwMode="auto">
          <a:xfrm>
            <a:off x="3275856" y="5039848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3492500" y="5183188"/>
            <a:ext cx="5256213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Impossibilità di accesso/utilizzo di alcuni applicativi (Sistema Spese, Protocollo informatico, Citrix);</a:t>
            </a:r>
          </a:p>
        </p:txBody>
      </p:sp>
      <p:sp>
        <p:nvSpPr>
          <p:cNvPr id="47" name="Ellipse 99"/>
          <p:cNvSpPr/>
          <p:nvPr/>
        </p:nvSpPr>
        <p:spPr bwMode="auto">
          <a:xfrm>
            <a:off x="3275856" y="523034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492500" y="5519738"/>
            <a:ext cx="5256213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Assenza della deviazione di chiamata dall’ufficio al numero indicato dal personale in SW;</a:t>
            </a:r>
          </a:p>
        </p:txBody>
      </p:sp>
      <p:sp>
        <p:nvSpPr>
          <p:cNvPr id="49" name="Ellipse 99"/>
          <p:cNvSpPr/>
          <p:nvPr/>
        </p:nvSpPr>
        <p:spPr bwMode="auto">
          <a:xfrm>
            <a:off x="3275856" y="556714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492500" y="5891213"/>
            <a:ext cx="5256213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Difficoltà di fruizione simultanea di banche dati (sovrapposizione utenti);</a:t>
            </a:r>
          </a:p>
        </p:txBody>
      </p:sp>
      <p:sp>
        <p:nvSpPr>
          <p:cNvPr id="51" name="Ellipse 99"/>
          <p:cNvSpPr/>
          <p:nvPr/>
        </p:nvSpPr>
        <p:spPr bwMode="auto">
          <a:xfrm>
            <a:off x="3275856" y="5938232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3492500" y="6092825"/>
            <a:ext cx="5256213" cy="288925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Alcune attività sono ancora legate al cartaceo.</a:t>
            </a:r>
          </a:p>
        </p:txBody>
      </p:sp>
      <p:sp>
        <p:nvSpPr>
          <p:cNvPr id="53" name="Ellipse 99"/>
          <p:cNvSpPr/>
          <p:nvPr/>
        </p:nvSpPr>
        <p:spPr bwMode="auto">
          <a:xfrm>
            <a:off x="3275856" y="614092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492500" y="4787900"/>
            <a:ext cx="5256213" cy="43180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Connessione di rete;</a:t>
            </a:r>
          </a:p>
        </p:txBody>
      </p:sp>
      <p:sp>
        <p:nvSpPr>
          <p:cNvPr id="56" name="Ellipse 99"/>
          <p:cNvSpPr/>
          <p:nvPr/>
        </p:nvSpPr>
        <p:spPr bwMode="auto">
          <a:xfrm>
            <a:off x="3275856" y="4834872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7" name="Tabella 56"/>
          <p:cNvGraphicFramePr>
            <a:graphicFrameLocks noGrp="1"/>
          </p:cNvGraphicFramePr>
          <p:nvPr/>
        </p:nvGraphicFramePr>
        <p:xfrm>
          <a:off x="5688013" y="1257300"/>
          <a:ext cx="3024336" cy="432048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IL PERSONALE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15" name="AutoShape 3" descr="Risultati immagini per punto esclamativo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13316" name="Picture 4" descr="C:\Users\giovanni.zammitti\Desktop\ALTRO\Master EMMAP COLAIACOMO\SLIDE FINALI\punto-esclamativo-al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60" y="4797152"/>
            <a:ext cx="696840" cy="69684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719" name="Titolo 1"/>
          <p:cNvSpPr>
            <a:spLocks noGrp="1"/>
          </p:cNvSpPr>
          <p:nvPr>
            <p:ph type="title"/>
          </p:nvPr>
        </p:nvSpPr>
        <p:spPr>
          <a:xfrm>
            <a:off x="393700" y="0"/>
            <a:ext cx="8750300" cy="939800"/>
          </a:xfrm>
        </p:spPr>
        <p:txBody>
          <a:bodyPr/>
          <a:lstStyle/>
          <a:p>
            <a:pPr marL="457200" indent="-457200"/>
            <a:r>
              <a:rPr lang="it-IT" smtClean="0"/>
              <a:t>Il Progetto Be MEF Be SMART /4</a:t>
            </a:r>
          </a:p>
        </p:txBody>
      </p:sp>
      <p:pic>
        <p:nvPicPr>
          <p:cNvPr id="5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5"/>
          <p:cNvGrpSpPr/>
          <p:nvPr/>
        </p:nvGrpSpPr>
        <p:grpSpPr>
          <a:xfrm>
            <a:off x="1031416" y="980728"/>
            <a:ext cx="7992000" cy="936000"/>
            <a:chOff x="919442" y="1115341"/>
            <a:chExt cx="5872974" cy="853767"/>
          </a:xfrm>
          <a:solidFill>
            <a:schemeClr val="bg1">
              <a:lumMod val="95000"/>
            </a:schemeClr>
          </a:solidFill>
        </p:grpSpPr>
        <p:sp>
          <p:nvSpPr>
            <p:cNvPr id="29" name="Arrotonda angolo stesso lato rettangolo 86"/>
            <p:cNvSpPr/>
            <p:nvPr/>
          </p:nvSpPr>
          <p:spPr>
            <a:xfrm rot="5400000">
              <a:off x="3429045" y="-1394262"/>
              <a:ext cx="853767" cy="587297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Arrotonda angolo stesso lato rettangolo 4"/>
            <p:cNvSpPr/>
            <p:nvPr/>
          </p:nvSpPr>
          <p:spPr>
            <a:xfrm>
              <a:off x="919442" y="1157017"/>
              <a:ext cx="5831297" cy="7704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3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PROROGA DELLA SPERIMENTAZIONE</a:t>
              </a:r>
            </a:p>
            <a:p>
              <a:pPr marL="228600" lvl="1" indent="-228600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11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Documento di policy: Regolamento interno </a:t>
              </a:r>
              <a:r>
                <a:rPr lang="it-IT" sz="1100" b="1" i="1" dirty="0" err="1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Prot</a:t>
              </a:r>
              <a:r>
                <a:rPr lang="it-IT" sz="11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n. 82718 del 13 giugno 2017 come modificato dal Reg. </a:t>
              </a:r>
              <a:r>
                <a:rPr lang="it-IT" sz="1100" b="1" i="1" dirty="0" err="1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prot</a:t>
              </a:r>
              <a:r>
                <a:rPr lang="it-IT" sz="1100" b="1" i="1" dirty="0">
                  <a:solidFill>
                    <a:srgbClr val="1F497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n. 13213 del 2 febbraio 2018 che dispone la proroga del periodo di sperimentazione sino al 31 gennaio 2019 e l’ammissione di nuovo personale entro i limiti del contingente massimo indicato (311 per le sedi centrali)</a:t>
              </a:r>
            </a:p>
          </p:txBody>
        </p:sp>
      </p:grpSp>
      <p:grpSp>
        <p:nvGrpSpPr>
          <p:cNvPr id="3" name="Gruppo 15"/>
          <p:cNvGrpSpPr/>
          <p:nvPr/>
        </p:nvGrpSpPr>
        <p:grpSpPr>
          <a:xfrm>
            <a:off x="179512" y="980728"/>
            <a:ext cx="851904" cy="1368000"/>
            <a:chOff x="-2" y="2029838"/>
            <a:chExt cx="919443" cy="1313488"/>
          </a:xfr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7" name="Gallone 26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Gallone 4"/>
            <p:cNvSpPr/>
            <p:nvPr/>
          </p:nvSpPr>
          <p:spPr>
            <a:xfrm>
              <a:off x="0" y="2538815"/>
              <a:ext cx="919441" cy="3940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IX fase</a:t>
              </a:r>
            </a:p>
          </p:txBody>
        </p:sp>
      </p:grpSp>
      <p:sp>
        <p:nvSpPr>
          <p:cNvPr id="18" name="Titolo 1"/>
          <p:cNvSpPr txBox="1">
            <a:spLocks/>
          </p:cNvSpPr>
          <p:nvPr/>
        </p:nvSpPr>
        <p:spPr bwMode="auto">
          <a:xfrm>
            <a:off x="130175" y="93663"/>
            <a:ext cx="8750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marL="457200" indent="-457200" defTabSz="958850" eaLnBrk="1" hangingPunct="1">
              <a:defRPr/>
            </a:pPr>
            <a:r>
              <a:rPr lang="it-IT" b="1" kern="0" dirty="0">
                <a:solidFill>
                  <a:srgbClr val="003399"/>
                </a:solidFill>
                <a:latin typeface="Verdana" pitchFamily="34" charset="0"/>
                <a:ea typeface="+mn-ea"/>
              </a:rPr>
              <a:t>Gli Ulteriori </a:t>
            </a:r>
            <a:r>
              <a:rPr lang="it-IT" b="1" kern="0" dirty="0" err="1">
                <a:solidFill>
                  <a:srgbClr val="003399"/>
                </a:solidFill>
                <a:latin typeface="Verdana" pitchFamily="34" charset="0"/>
                <a:ea typeface="+mn-ea"/>
              </a:rPr>
              <a:t>Step</a:t>
            </a:r>
            <a:r>
              <a:rPr lang="it-IT" b="1" kern="0" dirty="0">
                <a:solidFill>
                  <a:srgbClr val="003399"/>
                </a:solidFill>
                <a:latin typeface="Verdana" pitchFamily="34" charset="0"/>
                <a:ea typeface="+mn-ea"/>
              </a:rPr>
              <a:t>/1</a:t>
            </a:r>
          </a:p>
        </p:txBody>
      </p:sp>
      <p:sp>
        <p:nvSpPr>
          <p:cNvPr id="22" name="Arrotonda angolo stesso lato rettangolo 86"/>
          <p:cNvSpPr/>
          <p:nvPr/>
        </p:nvSpPr>
        <p:spPr>
          <a:xfrm rot="5400000">
            <a:off x="4559300" y="-1466850"/>
            <a:ext cx="936625" cy="7991475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rrotonda angolo stesso lato rettangolo 4"/>
          <p:cNvSpPr/>
          <p:nvPr/>
        </p:nvSpPr>
        <p:spPr>
          <a:xfrm>
            <a:off x="1031875" y="2205038"/>
            <a:ext cx="7934325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0688" tIns="15240" rIns="15240" bIns="15240" spcCol="1270" anchor="ctr"/>
          <a:lstStyle/>
          <a:p>
            <a:pPr marL="228600" lvl="1" indent="-228600" algn="ctr" defTabSz="10668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300" b="1" i="1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ESTENSIONE DEL PROGETTO ALLE SEDI DISLOCATE SUL TERRITORIO NAZIONALE </a:t>
            </a:r>
          </a:p>
          <a:p>
            <a:pPr marL="228600" lvl="1" indent="-228600" algn="ctr" defTabSz="10668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100" b="1" i="1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Predisposizione della documentazione per l’avvio di progetti pilota</a:t>
            </a:r>
          </a:p>
          <a:p>
            <a:pPr marL="228600" lvl="1" indent="-228600" algn="ctr" defTabSz="10668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100" b="1" i="1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la sperimentazione dello Smart </a:t>
            </a:r>
            <a:r>
              <a:rPr lang="it-IT" sz="1100" b="1" i="1" dirty="0" err="1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working</a:t>
            </a:r>
            <a:r>
              <a:rPr lang="it-IT" sz="1100" b="1" i="1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nelle sedi territoriali</a:t>
            </a:r>
          </a:p>
        </p:txBody>
      </p:sp>
      <p:grpSp>
        <p:nvGrpSpPr>
          <p:cNvPr id="4" name="Gruppo 15"/>
          <p:cNvGrpSpPr/>
          <p:nvPr/>
        </p:nvGrpSpPr>
        <p:grpSpPr>
          <a:xfrm>
            <a:off x="179512" y="2060848"/>
            <a:ext cx="851904" cy="1368000"/>
            <a:chOff x="-2" y="2029838"/>
            <a:chExt cx="919443" cy="1313488"/>
          </a:xfrm>
          <a:solidFill>
            <a:schemeClr val="tx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Gallone 34"/>
            <p:cNvSpPr/>
            <p:nvPr/>
          </p:nvSpPr>
          <p:spPr>
            <a:xfrm rot="5400000">
              <a:off x="-197025" y="2226861"/>
              <a:ext cx="1313488" cy="919441"/>
            </a:xfrm>
            <a:prstGeom prst="chevron">
              <a:avLst/>
            </a:prstGeom>
            <a:grpFill/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Gallone 4"/>
            <p:cNvSpPr/>
            <p:nvPr/>
          </p:nvSpPr>
          <p:spPr>
            <a:xfrm>
              <a:off x="0" y="2523611"/>
              <a:ext cx="919441" cy="3940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3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fase</a:t>
              </a:r>
            </a:p>
          </p:txBody>
        </p:sp>
      </p:grp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79388" y="3716338"/>
            <a:ext cx="8785225" cy="244951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 anchor="b"/>
          <a:lstStyle/>
          <a:p>
            <a:pPr algn="ctr" eaLnBrk="1" hangingPunct="1">
              <a:defRPr/>
            </a:pPr>
            <a:endParaRPr lang="it-IT" sz="14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endParaRPr lang="it-IT" sz="14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endParaRPr lang="it-IT" sz="14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endParaRPr lang="it-IT" sz="14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it-IT" sz="1400" b="1" i="1" dirty="0">
                <a:solidFill>
                  <a:srgbClr val="C0504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 “GOVERNANCE E CAPACITA’ ISTITUZIONALE” 2014-2020 </a:t>
            </a:r>
          </a:p>
          <a:p>
            <a:pPr algn="ctr" eaLnBrk="1" hangingPunct="1">
              <a:defRPr/>
            </a:pPr>
            <a:r>
              <a:rPr lang="it-IT" sz="1400" b="1" i="1" dirty="0">
                <a:solidFill>
                  <a:srgbClr val="C0504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PROGETTO “LAVORO AGILE PER IL FUTURO DELLA PA” </a:t>
            </a:r>
          </a:p>
          <a:p>
            <a:pPr algn="just" eaLnBrk="1" hangingPunct="1">
              <a:defRPr/>
            </a:pPr>
            <a:endParaRPr lang="it-IT" sz="11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MEF,  previa manifestazione dell’interesse per l’adesione al progetto (Maggio 2017), è rientrato nelle 10 Amministrazioni pubbliche aventi diritto ad un supporto specifico per la prosecuzione dello Smart </a:t>
            </a:r>
            <a:r>
              <a:rPr lang="it-IT" sz="1100" b="1" i="1" dirty="0" err="1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working</a:t>
            </a: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(Novembre 2017) in particolare con riferimento all’attività di formazione per il personale e l’individuazione di strumenti per il monitoraggio e la valutazione delle sperimentazioni.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70085"/>
            <a:ext cx="1731787" cy="63903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3933056"/>
            <a:ext cx="1440160" cy="45417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3861048"/>
            <a:ext cx="1512168" cy="62670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250825" y="1125538"/>
            <a:ext cx="8569325" cy="1190625"/>
          </a:xfrm>
        </p:spPr>
        <p:txBody>
          <a:bodyPr/>
          <a:lstStyle/>
          <a:p>
            <a:pPr marL="457200" indent="-457200" algn="ctr"/>
            <a:r>
              <a:rPr lang="it-IT" sz="1200" smtClean="0">
                <a:solidFill>
                  <a:srgbClr val="C00000"/>
                </a:solidFill>
              </a:rPr>
              <a:t>Nella seconda fase sperimentale sono state coinvolte n. 357  unità di personale (*) 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50825" y="2060575"/>
            <a:ext cx="8713788" cy="352901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endParaRPr lang="it-IT" sz="11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468313" y="2349500"/>
          <a:ext cx="8136904" cy="936104"/>
        </p:xfrm>
        <a:graphic>
          <a:graphicData uri="http://schemas.openxmlformats.org/drawingml/2006/table">
            <a:tbl>
              <a:tblPr/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4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30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DIPARTIMENTO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</a:t>
                      </a:r>
                      <a:r>
                        <a:rPr lang="it-IT" sz="10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SEDE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GENERE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CATEGORIA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1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DT 55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RGS 132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DF 73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DAG 97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CENTRALI 84% (299)</a:t>
                      </a: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PERIFERICI 16%</a:t>
                      </a:r>
                      <a:r>
                        <a:rPr lang="it-IT" sz="10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DONNE 62% (222)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UOMINI 38% (135)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AREE 85% (302)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ctr"/>
                      <a:r>
                        <a:rPr lang="it-IT" sz="10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DIRIGENTI 15% (55)</a:t>
                      </a:r>
                      <a:endParaRPr lang="it-IT" sz="10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539552" y="3356992"/>
          <a:ext cx="2270373" cy="161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/>
        </p:nvGraphicFramePr>
        <p:xfrm>
          <a:off x="2699792" y="3429000"/>
          <a:ext cx="1656183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4788024" y="3356992"/>
          <a:ext cx="1728191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/>
          <p:nvPr/>
        </p:nvGraphicFramePr>
        <p:xfrm>
          <a:off x="6660232" y="3356992"/>
          <a:ext cx="172819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697" name="CasellaDiTesto 14"/>
          <p:cNvSpPr txBox="1">
            <a:spLocks noChangeArrowheads="1"/>
          </p:cNvSpPr>
          <p:nvPr/>
        </p:nvSpPr>
        <p:spPr bwMode="auto">
          <a:xfrm>
            <a:off x="539750" y="121285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sz="2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5288" y="5661025"/>
            <a:ext cx="60483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000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* Dato aggiornato al 30 gennaio 2019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130175" y="93663"/>
            <a:ext cx="8750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marL="457200" indent="-457200" defTabSz="958850" eaLnBrk="1" hangingPunct="1">
              <a:defRPr/>
            </a:pPr>
            <a:r>
              <a:rPr lang="it-IT" b="1" kern="0" dirty="0">
                <a:solidFill>
                  <a:srgbClr val="003399"/>
                </a:solidFill>
                <a:latin typeface="Verdana" pitchFamily="34" charset="0"/>
                <a:ea typeface="+mn-ea"/>
              </a:rPr>
              <a:t>Gli Ulteriori </a:t>
            </a:r>
            <a:r>
              <a:rPr lang="it-IT" b="1" kern="0" dirty="0" err="1">
                <a:solidFill>
                  <a:srgbClr val="003399"/>
                </a:solidFill>
                <a:latin typeface="Verdana" pitchFamily="34" charset="0"/>
                <a:ea typeface="+mn-ea"/>
              </a:rPr>
              <a:t>Step</a:t>
            </a:r>
            <a:r>
              <a:rPr lang="it-IT" b="1" kern="0" dirty="0">
                <a:solidFill>
                  <a:srgbClr val="003399"/>
                </a:solidFill>
                <a:latin typeface="Verdana" pitchFamily="34" charset="0"/>
                <a:ea typeface="+mn-ea"/>
              </a:rPr>
              <a:t>/2</a:t>
            </a:r>
          </a:p>
        </p:txBody>
      </p:sp>
      <p:pic>
        <p:nvPicPr>
          <p:cNvPr id="1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23850" y="5732463"/>
            <a:ext cx="6948488" cy="2889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just"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FORUM PA- Roma, </a:t>
            </a:r>
            <a:r>
              <a:rPr lang="it-IT" altLang="it-IT" sz="1600" b="1" dirty="0" smtClean="0">
                <a:solidFill>
                  <a:srgbClr val="002060"/>
                </a:solidFill>
              </a:rPr>
              <a:t> 14 maggio 2019</a:t>
            </a:r>
          </a:p>
        </p:txBody>
      </p:sp>
      <p:pic>
        <p:nvPicPr>
          <p:cNvPr id="29699" name="Picture 4" descr="G:\documenti\LAVORO\LogoMEF@33.3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368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4140200" y="2924175"/>
            <a:ext cx="4608513" cy="2160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it-IT" sz="2600" dirty="0">
                <a:latin typeface="+mn-lt"/>
              </a:rPr>
              <a:t>“Be MEF, Be SMART”</a:t>
            </a:r>
          </a:p>
          <a:p>
            <a:pPr algn="just">
              <a:defRPr/>
            </a:pPr>
            <a:r>
              <a:rPr lang="it-IT" sz="2600" dirty="0">
                <a:latin typeface="+mn-lt"/>
                <a:cs typeface="Arial" pitchFamily="34" charset="0"/>
              </a:rPr>
              <a:t>Monitoraggio e Valutazione</a:t>
            </a:r>
          </a:p>
          <a:p>
            <a:pPr algn="just">
              <a:defRPr/>
            </a:pPr>
            <a:endParaRPr lang="it-IT" sz="2000" dirty="0">
              <a:latin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Arial" charset="0"/>
              </a:rPr>
              <a:t> </a:t>
            </a:r>
            <a:endParaRPr lang="it-IT" sz="2200" dirty="0">
              <a:latin typeface="+mj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sz="2200" dirty="0">
              <a:latin typeface="+mj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sz="2200" dirty="0">
              <a:latin typeface="+mj-lt"/>
              <a:cs typeface="Arial" pitchFamily="34" charset="0"/>
            </a:endParaRPr>
          </a:p>
        </p:txBody>
      </p:sp>
      <p:pic>
        <p:nvPicPr>
          <p:cNvPr id="2970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3067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049338"/>
            <a:ext cx="8385175" cy="4981575"/>
          </a:xfrm>
        </p:spPr>
        <p:txBody>
          <a:bodyPr/>
          <a:lstStyle/>
          <a:p>
            <a:pPr>
              <a:defRPr/>
            </a:pPr>
            <a:r>
              <a:rPr lang="it-IT" altLang="it-IT" sz="2000" u="sng" dirty="0"/>
              <a:t>C</a:t>
            </a:r>
            <a:r>
              <a:rPr lang="it-IT" sz="2000" u="sng" dirty="0"/>
              <a:t>ontingente di personale coinvolto nella sperimentazione del lavoro </a:t>
            </a:r>
            <a:r>
              <a:rPr lang="it-IT" sz="2000" u="sng" dirty="0" smtClean="0"/>
              <a:t>agile </a:t>
            </a:r>
            <a:endParaRPr lang="it-IT" sz="2000" u="sng" dirty="0"/>
          </a:p>
          <a:p>
            <a:pPr marL="0" indent="0">
              <a:spcBef>
                <a:spcPts val="0"/>
              </a:spcBef>
              <a:defRPr/>
            </a:pPr>
            <a:endParaRPr lang="it-IT" dirty="0"/>
          </a:p>
          <a:p>
            <a:pPr marL="0" indent="0">
              <a:spcBef>
                <a:spcPts val="0"/>
              </a:spcBef>
              <a:defRPr/>
            </a:pPr>
            <a:r>
              <a:rPr lang="it-IT" dirty="0" smtClean="0"/>
              <a:t>Alla </a:t>
            </a:r>
            <a:r>
              <a:rPr lang="it-IT" dirty="0"/>
              <a:t>data del 31 dicembre 2018 </a:t>
            </a:r>
            <a:r>
              <a:rPr lang="it-IT" dirty="0" smtClean="0"/>
              <a:t>il personale che espleta l’attività lavorativa in modalità agile nel MEF è pari a </a:t>
            </a:r>
            <a:r>
              <a:rPr lang="it-IT" b="1" dirty="0" smtClean="0"/>
              <a:t>357</a:t>
            </a:r>
            <a:r>
              <a:rPr lang="it-IT" dirty="0" smtClean="0"/>
              <a:t> unità.</a:t>
            </a:r>
            <a:endParaRPr lang="it-IT" sz="1700" u="sng" dirty="0" smtClean="0"/>
          </a:p>
          <a:p>
            <a:pPr algn="ctr">
              <a:defRPr/>
            </a:pPr>
            <a:endParaRPr lang="it-IT" sz="1700" u="sng" dirty="0"/>
          </a:p>
          <a:p>
            <a:pPr algn="ctr">
              <a:defRPr/>
            </a:pPr>
            <a:endParaRPr lang="it-IT" sz="1700" u="sng" dirty="0" smtClean="0"/>
          </a:p>
          <a:p>
            <a:pPr algn="ctr">
              <a:defRPr/>
            </a:pPr>
            <a:endParaRPr lang="it-IT" sz="1700" u="sng" dirty="0"/>
          </a:p>
          <a:p>
            <a:pPr algn="ctr">
              <a:defRPr/>
            </a:pPr>
            <a:endParaRPr lang="it-IT" sz="1700" u="sng" dirty="0" smtClean="0"/>
          </a:p>
          <a:p>
            <a:pPr algn="ctr">
              <a:defRPr/>
            </a:pPr>
            <a:endParaRPr lang="it-IT" sz="1700" u="sng" dirty="0"/>
          </a:p>
          <a:p>
            <a:pPr algn="ctr">
              <a:defRPr/>
            </a:pPr>
            <a:endParaRPr lang="it-IT" sz="1700" u="sng" dirty="0" smtClean="0"/>
          </a:p>
          <a:p>
            <a:pPr algn="ctr">
              <a:defRPr/>
            </a:pPr>
            <a:endParaRPr lang="it-IT" sz="1700" u="sng" dirty="0" smtClean="0"/>
          </a:p>
          <a:p>
            <a:pPr>
              <a:defRPr/>
            </a:pPr>
            <a:endParaRPr lang="it-IT" sz="1500" dirty="0" smtClean="0"/>
          </a:p>
          <a:p>
            <a:pPr>
              <a:defRPr/>
            </a:pPr>
            <a:endParaRPr lang="it-IT" sz="1500" dirty="0" smtClean="0"/>
          </a:p>
          <a:p>
            <a:pPr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defRPr/>
            </a:pPr>
            <a:endParaRPr lang="it-IT" altLang="it-IT" kern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2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0B17BCA0-F1AE-4DB0-8E5C-936398F5D2F8}" type="slidenum">
              <a:rPr lang="it-IT"/>
              <a:pPr algn="ctr"/>
              <a:t>17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3072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/>
              <a:t>“</a:t>
            </a:r>
            <a:r>
              <a:rPr lang="it-IT" altLang="it-IT" dirty="0">
                <a:solidFill>
                  <a:srgbClr val="002776"/>
                </a:solidFill>
              </a:rPr>
              <a:t>Be MEF, Be SMART</a:t>
            </a:r>
            <a:r>
              <a:rPr lang="it-IT" altLang="it-IT" dirty="0" smtClean="0">
                <a:solidFill>
                  <a:srgbClr val="002776"/>
                </a:solidFill>
              </a:rPr>
              <a:t>” - </a:t>
            </a:r>
            <a:r>
              <a:rPr lang="it-IT" sz="2000" dirty="0" smtClean="0">
                <a:cs typeface="Arial" pitchFamily="34" charset="0"/>
              </a:rPr>
              <a:t>Monitoraggio </a:t>
            </a:r>
            <a:r>
              <a:rPr lang="it-IT" sz="2000" dirty="0">
                <a:cs typeface="Arial" pitchFamily="34" charset="0"/>
              </a:rPr>
              <a:t>e Valutazione</a:t>
            </a:r>
          </a:p>
          <a:p>
            <a:pPr>
              <a:defRPr/>
            </a:pPr>
            <a:endParaRPr lang="it-IT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619250" y="2466975"/>
          <a:ext cx="5832648" cy="165618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154">
                  <a:extLst>
                    <a:ext uri="{9D8B030D-6E8A-4147-A177-3AD203B41FA5}">
                      <a16:colId xmlns="" xmlns:a16="http://schemas.microsoft.com/office/drawing/2014/main" val="1867857770"/>
                    </a:ext>
                  </a:extLst>
                </a:gridCol>
                <a:gridCol w="1198881">
                  <a:extLst>
                    <a:ext uri="{9D8B030D-6E8A-4147-A177-3AD203B41FA5}">
                      <a16:colId xmlns="" xmlns:a16="http://schemas.microsoft.com/office/drawing/2014/main" val="2307182576"/>
                    </a:ext>
                  </a:extLst>
                </a:gridCol>
                <a:gridCol w="1299580">
                  <a:extLst>
                    <a:ext uri="{9D8B030D-6E8A-4147-A177-3AD203B41FA5}">
                      <a16:colId xmlns="" xmlns:a16="http://schemas.microsoft.com/office/drawing/2014/main" val="2148688737"/>
                    </a:ext>
                  </a:extLst>
                </a:gridCol>
                <a:gridCol w="1137033">
                  <a:extLst>
                    <a:ext uri="{9D8B030D-6E8A-4147-A177-3AD203B41FA5}">
                      <a16:colId xmlns="" xmlns:a16="http://schemas.microsoft.com/office/drawing/2014/main" val="3522112958"/>
                    </a:ext>
                  </a:extLst>
                </a:gridCol>
              </a:tblGrid>
              <a:tr h="2872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Composizione per genere personale in Lavoro Agile a Dicembre 2018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9716238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Dipartimenti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Donne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Uomini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96324551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DT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413580991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RGS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132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002623995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DF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70734974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DAG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183438714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222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135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357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706643921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619250" y="4410075"/>
          <a:ext cx="5832648" cy="16210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7945">
                  <a:extLst>
                    <a:ext uri="{9D8B030D-6E8A-4147-A177-3AD203B41FA5}">
                      <a16:colId xmlns="" xmlns:a16="http://schemas.microsoft.com/office/drawing/2014/main" val="2217621434"/>
                    </a:ext>
                  </a:extLst>
                </a:gridCol>
                <a:gridCol w="1236768">
                  <a:extLst>
                    <a:ext uri="{9D8B030D-6E8A-4147-A177-3AD203B41FA5}">
                      <a16:colId xmlns="" xmlns:a16="http://schemas.microsoft.com/office/drawing/2014/main" val="699083298"/>
                    </a:ext>
                  </a:extLst>
                </a:gridCol>
                <a:gridCol w="1236768">
                  <a:extLst>
                    <a:ext uri="{9D8B030D-6E8A-4147-A177-3AD203B41FA5}">
                      <a16:colId xmlns="" xmlns:a16="http://schemas.microsoft.com/office/drawing/2014/main" val="153824854"/>
                    </a:ext>
                  </a:extLst>
                </a:gridCol>
                <a:gridCol w="1271167">
                  <a:extLst>
                    <a:ext uri="{9D8B030D-6E8A-4147-A177-3AD203B41FA5}">
                      <a16:colId xmlns="" xmlns:a16="http://schemas.microsoft.com/office/drawing/2014/main" val="3659285824"/>
                    </a:ext>
                  </a:extLst>
                </a:gridCol>
              </a:tblGrid>
              <a:tr h="27988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%  Personale in LA a Dicembre 2018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3711797"/>
                  </a:ext>
                </a:extLst>
              </a:tr>
              <a:tr h="24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Dipartimenti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Donne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Uomini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3679582"/>
                  </a:ext>
                </a:extLst>
              </a:tr>
              <a:tr h="21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DT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76,36%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23,64%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100,00%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867183129"/>
                  </a:ext>
                </a:extLst>
              </a:tr>
              <a:tr h="21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RGS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61,36%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38,64%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100,00%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74711134"/>
                  </a:ext>
                </a:extLst>
              </a:tr>
              <a:tr h="21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DF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50,68%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49,32%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100,00%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146207856"/>
                  </a:ext>
                </a:extLst>
              </a:tr>
              <a:tr h="21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DAG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63,92%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36,08%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100,00%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2348752"/>
                  </a:ext>
                </a:extLst>
              </a:tr>
              <a:tr h="2186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62,18%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37,82%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100,00%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6769305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27252B62-7C54-416C-B47D-C52C57A84B7B}" type="slidenum">
              <a:rPr lang="it-IT">
                <a:solidFill>
                  <a:srgbClr val="002776"/>
                </a:solidFill>
              </a:rPr>
              <a:pPr algn="ctr"/>
              <a:t>18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1748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323850" y="1628775"/>
            <a:ext cx="8385175" cy="4378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900" lvl="1" indent="-342900" algn="just">
              <a:defRPr/>
            </a:pPr>
            <a:r>
              <a:rPr lang="it-IT" sz="1600" kern="0" dirty="0" smtClean="0">
                <a:latin typeface="Frutiger LT 45 Light"/>
              </a:rPr>
              <a:t>         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L’Amministrazione</a:t>
            </a:r>
            <a:r>
              <a:rPr lang="it-IT" sz="1700" dirty="0">
                <a:ea typeface="Calibri" panose="020F0502020204030204" pitchFamily="34" charset="0"/>
                <a:cs typeface="Times New Roman" panose="02020603050405020304" pitchFamily="18" charset="0"/>
              </a:rPr>
              <a:t>, in linea con quanto disposto dalla direttiva del Presidente del Consiglio dei Ministri n. 3 del 1° giugno 2017, ha compiuto una ulteriore attività di </a:t>
            </a:r>
            <a:r>
              <a:rPr lang="it-IT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monitoraggio della sperimentazione </a:t>
            </a:r>
            <a:r>
              <a:rPr lang="it-IT" sz="1700" dirty="0">
                <a:ea typeface="Calibri" panose="020F0502020204030204" pitchFamily="34" charset="0"/>
                <a:cs typeface="Times New Roman" panose="02020603050405020304" pitchFamily="18" charset="0"/>
              </a:rPr>
              <a:t>in essere rispetto a quelle già condotte al fine di rilevare l’impatto della nuova misura organizzativa sul personale nonché sull’organizzazione nel suo complesso, verificando l’attuazione degli obiettivi di cui all’art. 14 della legge 7 agosto 2015 n. 124</a:t>
            </a:r>
            <a:r>
              <a:rPr lang="it-IT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it-IT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1700" dirty="0">
                <a:ea typeface="Calibri" panose="020F0502020204030204" pitchFamily="34" charset="0"/>
                <a:cs typeface="Times New Roman" panose="02020603050405020304" pitchFamily="18" charset="0"/>
              </a:rPr>
              <a:t>L’attività di monitoraggio è inoltre strumentale all’individuazione di eventuali correttivi da apportare al nuovo atto di indirizzo interno, per la prosecuzione della sperimentazione e per il suo avvio a regime</a:t>
            </a:r>
            <a:r>
              <a:rPr lang="it-IT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750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29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</a:t>
              </a:r>
              <a:r>
                <a:rPr lang="it-IT" sz="1300" b="1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febbraio/marzo 2019</a:t>
              </a:r>
            </a:p>
          </p:txBody>
        </p:sp>
      </p:grpSp>
      <p:sp>
        <p:nvSpPr>
          <p:cNvPr id="15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8BED2CF5-5966-44C4-9D46-173BFA80F8CF}" type="slidenum">
              <a:rPr lang="it-IT"/>
              <a:pPr algn="ctr"/>
              <a:t>19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sp>
        <p:nvSpPr>
          <p:cNvPr id="11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pic>
        <p:nvPicPr>
          <p:cNvPr id="32773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323850" y="1700213"/>
            <a:ext cx="8348663" cy="4321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1" indent="0" algn="just">
              <a:defRPr/>
            </a:pPr>
            <a:endParaRPr lang="it-IT" sz="1700" u="sng" kern="0" dirty="0" smtClean="0"/>
          </a:p>
          <a:p>
            <a:pPr marL="0" lvl="1" indent="0" algn="just">
              <a:defRPr/>
            </a:pPr>
            <a:r>
              <a:rPr lang="it-IT" sz="1700" u="sng" kern="0" dirty="0" smtClean="0"/>
              <a:t>Strumenti </a:t>
            </a:r>
            <a:r>
              <a:rPr lang="it-IT" sz="1700" u="sng" kern="0" dirty="0"/>
              <a:t>di monitoraggio utilizzati:</a:t>
            </a:r>
            <a:r>
              <a:rPr lang="it-IT" sz="1700" kern="0" dirty="0"/>
              <a:t> </a:t>
            </a:r>
          </a:p>
          <a:p>
            <a:pPr marL="342900" lvl="1" indent="-342900" algn="just">
              <a:buFont typeface="Wingdings" pitchFamily="2" charset="2"/>
              <a:buChar char="§"/>
              <a:defRPr/>
            </a:pPr>
            <a:r>
              <a:rPr lang="it-IT" sz="1700" dirty="0"/>
              <a:t>Sono stati predisposti dei questionari ad hoc, al fine di rilevare l’impatto in termini di produttività, efficienza,  benessere organizzativo, nonché gli effetti in termini di fiducia, senso di appartenenza e conciliazione vita-lavoro.</a:t>
            </a:r>
          </a:p>
          <a:p>
            <a:pPr marL="342900" lvl="1" indent="-342900" algn="just">
              <a:buFont typeface="Wingdings" pitchFamily="2" charset="2"/>
              <a:buChar char="§"/>
              <a:defRPr/>
            </a:pPr>
            <a:r>
              <a:rPr lang="it-IT" sz="1700" dirty="0"/>
              <a:t>È stato analizzato l’impatto dello </a:t>
            </a:r>
            <a:r>
              <a:rPr lang="it-IT" sz="1700" dirty="0" err="1"/>
              <a:t>smart</a:t>
            </a:r>
            <a:r>
              <a:rPr lang="it-IT" sz="1700" dirty="0"/>
              <a:t> </a:t>
            </a:r>
            <a:r>
              <a:rPr lang="it-IT" sz="1700" dirty="0" err="1"/>
              <a:t>working</a:t>
            </a:r>
            <a:r>
              <a:rPr lang="it-IT" sz="1700" dirty="0"/>
              <a:t> sulle presenze/assenze del personale coinvolto.</a:t>
            </a:r>
          </a:p>
          <a:p>
            <a:pPr marL="0" lvl="1" indent="0" algn="just">
              <a:defRPr/>
            </a:pPr>
            <a:endParaRPr lang="it-IT" sz="1700" dirty="0"/>
          </a:p>
          <a:p>
            <a:pPr marL="0" lvl="1" indent="0" algn="just">
              <a:defRPr/>
            </a:pPr>
            <a:r>
              <a:rPr lang="it-IT" sz="1700" dirty="0"/>
              <a:t>I questionari sono stati somministrati :</a:t>
            </a:r>
          </a:p>
          <a:p>
            <a:pPr marL="285750" lvl="1" algn="just">
              <a:buFont typeface="Wingdings" panose="05000000000000000000" pitchFamily="2" charset="2"/>
              <a:buChar char="§"/>
              <a:defRPr/>
            </a:pPr>
            <a:r>
              <a:rPr lang="it-IT" sz="1700" dirty="0"/>
              <a:t>Al personale che espleta l’attività lavorativa in modalità agile</a:t>
            </a:r>
          </a:p>
          <a:p>
            <a:pPr marL="285750" lvl="1" algn="just">
              <a:buFont typeface="Wingdings" panose="05000000000000000000" pitchFamily="2" charset="2"/>
              <a:buChar char="§"/>
              <a:defRPr/>
            </a:pPr>
            <a:r>
              <a:rPr lang="it-IT" sz="1700" dirty="0"/>
              <a:t>Ai dirigenti responsabili di personale in modalità agile.</a:t>
            </a:r>
          </a:p>
          <a:p>
            <a:pPr marL="0" lvl="1" indent="0" algn="just">
              <a:lnSpc>
                <a:spcPct val="114000"/>
              </a:lnSpc>
              <a:defRPr/>
            </a:pPr>
            <a:endParaRPr lang="it-IT" sz="1700" kern="0" dirty="0" smtClean="0"/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700" kern="0" dirty="0" smtClean="0"/>
              <a:t> 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grpSp>
        <p:nvGrpSpPr>
          <p:cNvPr id="32775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3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3EB334-3F0D-4B44-8755-03997891944A}" type="slidenum">
              <a:rPr lang="it-IT"/>
              <a:pPr/>
              <a:t>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 bwMode="auto">
          <a:xfrm rot="10800000">
            <a:off x="0" y="1484784"/>
            <a:ext cx="9144000" cy="720000"/>
          </a:xfrm>
          <a:prstGeom prst="rect">
            <a:avLst/>
          </a:prstGeom>
          <a:gradFill flip="none" rotWithShape="1">
            <a:gsLst>
              <a:gs pos="1000">
                <a:sysClr val="window" lastClr="FFFFFF">
                  <a:alpha val="0"/>
                </a:sys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i="1" kern="0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5366" name="Titolo 1"/>
          <p:cNvSpPr>
            <a:spLocks noGrp="1"/>
          </p:cNvSpPr>
          <p:nvPr>
            <p:ph type="title"/>
          </p:nvPr>
        </p:nvSpPr>
        <p:spPr bwMode="auto">
          <a:xfrm>
            <a:off x="34925" y="115888"/>
            <a:ext cx="8750300" cy="93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8850"/>
            <a:r>
              <a:rPr lang="it-IT" smtClean="0"/>
              <a:t>Relatori</a:t>
            </a:r>
          </a:p>
        </p:txBody>
      </p:sp>
      <p:sp>
        <p:nvSpPr>
          <p:cNvPr id="36" name="CasellaDiTesto 35"/>
          <p:cNvSpPr txBox="1"/>
          <p:nvPr/>
        </p:nvSpPr>
        <p:spPr bwMode="auto">
          <a:xfrm>
            <a:off x="6083300" y="1590675"/>
            <a:ext cx="2987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Claudia Colaiacomo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it-IT" sz="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Dirigente Ufficio VIII – Direzione del Personale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11188" y="1341438"/>
            <a:ext cx="5256212" cy="1008062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1F497D">
                <a:lumMod val="20000"/>
                <a:lumOff val="80000"/>
              </a:srgbClr>
            </a:solidFill>
          </a:ln>
        </p:spPr>
        <p:txBody>
          <a:bodyPr lIns="72000" tIns="36000" rIns="72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800" b="1" i="1" kern="0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Lavoro Agile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200" b="1" i="1" kern="0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Contesto di riferimento e prima sperimentazione</a:t>
            </a:r>
          </a:p>
        </p:txBody>
      </p:sp>
      <p:grpSp>
        <p:nvGrpSpPr>
          <p:cNvPr id="15369" name="Gruppo 13"/>
          <p:cNvGrpSpPr>
            <a:grpSpLocks/>
          </p:cNvGrpSpPr>
          <p:nvPr/>
        </p:nvGrpSpPr>
        <p:grpSpPr bwMode="auto">
          <a:xfrm>
            <a:off x="0" y="4724400"/>
            <a:ext cx="9144000" cy="1008063"/>
            <a:chOff x="64" y="2924944"/>
            <a:chExt cx="9144000" cy="1008112"/>
          </a:xfrm>
        </p:grpSpPr>
        <p:sp>
          <p:nvSpPr>
            <p:cNvPr id="37" name="Rettangolo 36"/>
            <p:cNvSpPr/>
            <p:nvPr/>
          </p:nvSpPr>
          <p:spPr bwMode="auto">
            <a:xfrm rot="10800000">
              <a:off x="64" y="3068960"/>
              <a:ext cx="9144000" cy="720000"/>
            </a:xfrm>
            <a:prstGeom prst="rect">
              <a:avLst/>
            </a:prstGeom>
            <a:gradFill flip="none" rotWithShape="1">
              <a:gsLst>
                <a:gs pos="1000">
                  <a:sysClr val="window" lastClr="FFFFFF">
                    <a:alpha val="0"/>
                  </a:sysClr>
                </a:gs>
                <a:gs pos="15000">
                  <a:srgbClr val="C17575">
                    <a:alpha val="40000"/>
                  </a:srgb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i="1" kern="0" dirty="0">
                <a:solidFill>
                  <a:prstClr val="black"/>
                </a:solidFill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 bwMode="auto">
            <a:xfrm>
              <a:off x="6083364" y="3175781"/>
              <a:ext cx="2987675" cy="584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it-IT" sz="1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Andrea Iudica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it-IT" sz="9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Dirigente Ufficio V – Direzione del Personale</a:t>
              </a: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611252" y="2924944"/>
              <a:ext cx="5256212" cy="1008112"/>
            </a:xfrm>
            <a:prstGeom prst="roundRect">
              <a:avLst/>
            </a:prstGeom>
            <a:solidFill>
              <a:sysClr val="window" lastClr="FFFFFF"/>
            </a:solidFill>
            <a:ln w="31750">
              <a:solidFill>
                <a:srgbClr val="1F497D">
                  <a:lumMod val="20000"/>
                  <a:lumOff val="80000"/>
                </a:srgbClr>
              </a:solidFill>
            </a:ln>
          </p:spPr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it-IT" sz="1800" b="1" i="1" kern="0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Il nuovo Regolamento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it-IT" sz="1200" b="1" i="1" kern="0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L’adozione del Lavoro Agile al MEF</a:t>
              </a:r>
            </a:p>
          </p:txBody>
        </p:sp>
      </p:grpSp>
      <p:sp>
        <p:nvSpPr>
          <p:cNvPr id="40" name="Rettangolo 39"/>
          <p:cNvSpPr/>
          <p:nvPr/>
        </p:nvSpPr>
        <p:spPr bwMode="auto">
          <a:xfrm rot="10800000">
            <a:off x="0" y="3140968"/>
            <a:ext cx="9144000" cy="720000"/>
          </a:xfrm>
          <a:prstGeom prst="rect">
            <a:avLst/>
          </a:prstGeom>
          <a:gradFill flip="none" rotWithShape="1">
            <a:gsLst>
              <a:gs pos="1000">
                <a:sysClr val="window" lastClr="FFFFFF">
                  <a:alpha val="0"/>
                </a:sys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i="1" kern="0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373" name="Gruppo 14"/>
          <p:cNvGrpSpPr>
            <a:grpSpLocks/>
          </p:cNvGrpSpPr>
          <p:nvPr/>
        </p:nvGrpSpPr>
        <p:grpSpPr bwMode="auto">
          <a:xfrm>
            <a:off x="684213" y="2997200"/>
            <a:ext cx="8459787" cy="1008063"/>
            <a:chOff x="611624" y="4509120"/>
            <a:chExt cx="8459288" cy="1008112"/>
          </a:xfrm>
        </p:grpSpPr>
        <p:sp>
          <p:nvSpPr>
            <p:cNvPr id="41" name="CasellaDiTesto 40"/>
            <p:cNvSpPr txBox="1"/>
            <p:nvPr/>
          </p:nvSpPr>
          <p:spPr bwMode="auto">
            <a:xfrm>
              <a:off x="6083413" y="4759957"/>
              <a:ext cx="2987499" cy="584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it-IT" sz="1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Donatella Cavaliere</a:t>
              </a: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it-IT" sz="9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Dirigente Ufficio I – Direzione del Personale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1624" y="4509120"/>
              <a:ext cx="5255902" cy="1008112"/>
            </a:xfrm>
            <a:prstGeom prst="roundRect">
              <a:avLst/>
            </a:prstGeom>
            <a:solidFill>
              <a:sysClr val="window" lastClr="FFFFFF"/>
            </a:solidFill>
            <a:ln w="31750">
              <a:solidFill>
                <a:srgbClr val="1F497D">
                  <a:lumMod val="20000"/>
                  <a:lumOff val="80000"/>
                </a:srgbClr>
              </a:solidFill>
            </a:ln>
          </p:spPr>
          <p:txBody>
            <a:bodyPr lIns="72000" tIns="36000" rIns="72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it-IT" sz="1800" b="1" i="1" kern="0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Attività di Monitoraggio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it-IT" sz="1200" b="1" i="1" kern="0" dirty="0">
                  <a:solidFill>
                    <a:srgbClr val="4F81BD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Monitoraggio e valutazione dei dati rilevati</a:t>
              </a:r>
            </a:p>
          </p:txBody>
        </p:sp>
      </p:grpSp>
      <p:pic>
        <p:nvPicPr>
          <p:cNvPr id="1537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CF3488AC-27F4-4618-9BCF-608E044069E9}" type="slidenum">
              <a:rPr lang="it-IT"/>
              <a:pPr algn="ctr"/>
              <a:t>20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3379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323850" y="1700213"/>
            <a:ext cx="8348663" cy="4321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1600" dirty="0"/>
              <a:t>L’indagine ha interessato </a:t>
            </a:r>
            <a:r>
              <a:rPr lang="it-IT" sz="1600" b="1" dirty="0"/>
              <a:t>l’intero contingente di personale </a:t>
            </a:r>
            <a:r>
              <a:rPr lang="it-IT" sz="1600" dirty="0" smtClean="0"/>
              <a:t>in </a:t>
            </a:r>
            <a:r>
              <a:rPr lang="it-IT" sz="1600" dirty="0" err="1" smtClean="0"/>
              <a:t>smart</a:t>
            </a:r>
            <a:r>
              <a:rPr lang="it-IT" sz="1600" dirty="0" smtClean="0"/>
              <a:t>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, </a:t>
            </a:r>
            <a:r>
              <a:rPr lang="it-IT" sz="1600" dirty="0"/>
              <a:t>in particolare il questionario è stato somministrato a tutte le unità di personale in modalità agile, Aree e Dirigenti. Hanno fornito riscontro 292 unità di personale, pari </a:t>
            </a:r>
            <a:r>
              <a:rPr lang="it-IT" sz="1600" b="1" dirty="0"/>
              <a:t>all’80,22%</a:t>
            </a:r>
            <a:r>
              <a:rPr lang="it-IT" sz="1600" dirty="0"/>
              <a:t> degli invitati di cui 273 unità (campione di monitoraggio) hanno completato per intero il </a:t>
            </a:r>
            <a:r>
              <a:rPr lang="it-IT" sz="1600" dirty="0" smtClean="0"/>
              <a:t>questionario.</a:t>
            </a:r>
            <a:endParaRPr lang="it-IT" sz="1600" dirty="0"/>
          </a:p>
          <a:p>
            <a:pPr>
              <a:lnSpc>
                <a:spcPct val="114000"/>
              </a:lnSpc>
              <a:defRPr/>
            </a:pPr>
            <a:r>
              <a:rPr lang="it-IT" sz="1600" dirty="0"/>
              <a:t>Il </a:t>
            </a:r>
            <a:r>
              <a:rPr lang="it-IT" sz="1600" dirty="0" smtClean="0"/>
              <a:t>questionario, </a:t>
            </a:r>
            <a:r>
              <a:rPr lang="it-IT" sz="1600" dirty="0"/>
              <a:t>con l’obiettivo di rilevare l’impatto in termini di benessere organizzativo nonché gli effetti in termini di fiducia, senso di appartenenza e conciliazione vita-lavoro, è stato strutturato in cinque sezioni, rispettivamente: </a:t>
            </a:r>
            <a:endParaRPr lang="it-IT" sz="1600" dirty="0" smtClean="0"/>
          </a:p>
          <a:p>
            <a:pPr marL="720000" indent="-400050">
              <a:lnSpc>
                <a:spcPct val="114000"/>
              </a:lnSpc>
              <a:buFont typeface="+mj-lt"/>
              <a:buAutoNum type="romanUcPeriod"/>
              <a:defRPr/>
            </a:pPr>
            <a:r>
              <a:rPr lang="it-IT" sz="1600" dirty="0" smtClean="0"/>
              <a:t>INFORMAZIONI ANAGRAFICHE </a:t>
            </a:r>
          </a:p>
          <a:p>
            <a:pPr marL="720000" indent="-400050">
              <a:lnSpc>
                <a:spcPct val="114000"/>
              </a:lnSpc>
              <a:buFont typeface="+mj-lt"/>
              <a:buAutoNum type="romanUcPeriod"/>
              <a:defRPr/>
            </a:pPr>
            <a:r>
              <a:rPr lang="it-IT" sz="1600" dirty="0" smtClean="0"/>
              <a:t>INFORMAZIONI </a:t>
            </a:r>
            <a:r>
              <a:rPr lang="it-IT" sz="1600" dirty="0"/>
              <a:t>PROFESSIONALI</a:t>
            </a:r>
          </a:p>
          <a:p>
            <a:pPr marL="720000" indent="-400050">
              <a:lnSpc>
                <a:spcPct val="114000"/>
              </a:lnSpc>
              <a:buFont typeface="+mj-lt"/>
              <a:buAutoNum type="romanUcPeriod"/>
              <a:defRPr/>
            </a:pPr>
            <a:r>
              <a:rPr lang="it-IT" sz="1600" dirty="0"/>
              <a:t>DOTAZIONE INFORMATICA</a:t>
            </a:r>
          </a:p>
          <a:p>
            <a:pPr marL="720000" indent="-400050">
              <a:lnSpc>
                <a:spcPct val="114000"/>
              </a:lnSpc>
              <a:buFont typeface="+mj-lt"/>
              <a:buAutoNum type="romanUcPeriod"/>
              <a:defRPr/>
            </a:pPr>
            <a:r>
              <a:rPr lang="it-IT" sz="1600" dirty="0"/>
              <a:t>ESPERIENZA IN MODALITÀ AGILE</a:t>
            </a:r>
          </a:p>
          <a:p>
            <a:pPr marL="720000" indent="-400050">
              <a:lnSpc>
                <a:spcPct val="114000"/>
              </a:lnSpc>
              <a:buFont typeface="+mj-lt"/>
              <a:buAutoNum type="romanUcPeriod"/>
              <a:defRPr/>
            </a:pPr>
            <a:r>
              <a:rPr lang="it-IT" sz="1600" dirty="0"/>
              <a:t>VALUTAZIONI CONCLUSIVE</a:t>
            </a:r>
          </a:p>
          <a:p>
            <a:pPr marL="0" lvl="1" indent="0" algn="just">
              <a:lnSpc>
                <a:spcPct val="114000"/>
              </a:lnSpc>
              <a:defRPr/>
            </a:pPr>
            <a:endParaRPr lang="it-IT" sz="1700" kern="0" dirty="0" smtClean="0"/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700" kern="0" dirty="0" smtClean="0"/>
              <a:t> 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sp>
        <p:nvSpPr>
          <p:cNvPr id="10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33799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4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7075F8DC-16F3-4158-AF80-9DB2A6EA8187}" type="slidenum">
              <a:rPr lang="it-IT">
                <a:solidFill>
                  <a:srgbClr val="002776"/>
                </a:solidFill>
              </a:rPr>
              <a:pPr algn="ctr"/>
              <a:t>21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4820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323850" y="1700213"/>
            <a:ext cx="8340725" cy="4524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4000"/>
              </a:lnSpc>
              <a:defRPr/>
            </a:pPr>
            <a:r>
              <a:rPr lang="it-IT" sz="1700" dirty="0"/>
              <a:t>INFORMAZIONI ANAGRAFICHE </a:t>
            </a:r>
          </a:p>
          <a:p>
            <a:pPr>
              <a:lnSpc>
                <a:spcPct val="114000"/>
              </a:lnSpc>
              <a:defRPr/>
            </a:pPr>
            <a:r>
              <a:rPr lang="it-IT" sz="1800" dirty="0" smtClean="0"/>
              <a:t>Il campione </a:t>
            </a:r>
            <a:r>
              <a:rPr lang="it-IT" sz="1800" dirty="0"/>
              <a:t>è composto principalmente da </a:t>
            </a:r>
            <a:r>
              <a:rPr lang="it-IT" sz="1800" dirty="0" smtClean="0"/>
              <a:t>donne, circa </a:t>
            </a:r>
            <a:r>
              <a:rPr lang="it-IT" sz="1800" dirty="0"/>
              <a:t>il 65</a:t>
            </a:r>
            <a:r>
              <a:rPr lang="it-IT" sz="1800" dirty="0" smtClean="0"/>
              <a:t>%, </a:t>
            </a:r>
            <a:r>
              <a:rPr lang="it-IT" sz="1800" dirty="0"/>
              <a:t>e da uomini per una percentuale pari circa al 35%. </a:t>
            </a:r>
            <a:r>
              <a:rPr lang="it-IT" sz="1800" dirty="0" smtClean="0"/>
              <a:t> </a:t>
            </a:r>
            <a:r>
              <a:rPr lang="it-IT" sz="1800" dirty="0"/>
              <a:t> </a:t>
            </a:r>
            <a:endParaRPr lang="it-IT" sz="1800" dirty="0" smtClean="0"/>
          </a:p>
          <a:p>
            <a:pPr>
              <a:lnSpc>
                <a:spcPct val="114000"/>
              </a:lnSpc>
              <a:defRPr/>
            </a:pPr>
            <a:endParaRPr lang="it-IT" sz="1700" dirty="0" smtClean="0"/>
          </a:p>
          <a:p>
            <a:pPr marL="0" lvl="1" indent="0" algn="just">
              <a:lnSpc>
                <a:spcPct val="114000"/>
              </a:lnSpc>
              <a:defRPr/>
            </a:pPr>
            <a:endParaRPr lang="it-IT" sz="1700" kern="0" dirty="0" smtClean="0"/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700" kern="0" dirty="0" smtClean="0"/>
              <a:t> 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pic>
        <p:nvPicPr>
          <p:cNvPr id="15" name="Grafico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3084513"/>
            <a:ext cx="5302250" cy="2822575"/>
          </a:xfrm>
          <a:prstGeom prst="rect">
            <a:avLst/>
          </a:prstGeom>
          <a:noFill/>
        </p:spPr>
      </p:pic>
      <p:sp>
        <p:nvSpPr>
          <p:cNvPr id="16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34824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9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C6B4396B-D8DA-4468-B93E-7F98E12FBF45}" type="slidenum">
              <a:rPr lang="it-IT">
                <a:solidFill>
                  <a:srgbClr val="002776"/>
                </a:solidFill>
              </a:rPr>
              <a:pPr algn="ctr"/>
              <a:t>22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584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egnaposto contenuto 2"/>
          <p:cNvSpPr txBox="1">
            <a:spLocks/>
          </p:cNvSpPr>
          <p:nvPr/>
        </p:nvSpPr>
        <p:spPr bwMode="auto">
          <a:xfrm>
            <a:off x="323850" y="1773238"/>
            <a:ext cx="83407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700">
                <a:solidFill>
                  <a:srgbClr val="0B3066"/>
                </a:solidFill>
                <a:latin typeface="Tahoma" pitchFamily="34" charset="0"/>
              </a:rPr>
              <a:t>INFORMAZIONI ANAGRAFICHE </a:t>
            </a:r>
          </a:p>
          <a:p>
            <a:pPr algn="just"/>
            <a:endParaRPr lang="it-IT" sz="1700">
              <a:solidFill>
                <a:srgbClr val="0B3066"/>
              </a:solidFill>
              <a:latin typeface="Tahoma" pitchFamily="34" charset="0"/>
            </a:endParaRPr>
          </a:p>
          <a:p>
            <a:pPr algn="just"/>
            <a:r>
              <a:rPr lang="it-IT" sz="1700">
                <a:solidFill>
                  <a:srgbClr val="0B3066"/>
                </a:solidFill>
                <a:latin typeface="Tahoma" pitchFamily="34" charset="0"/>
              </a:rPr>
              <a:t>Fascia d’età cui appartiene il personale in modalità agile:       </a:t>
            </a:r>
          </a:p>
          <a:p>
            <a:pPr marL="342900" lvl="1" indent="-342900" algn="just">
              <a:spcBef>
                <a:spcPct val="20000"/>
              </a:spcBef>
            </a:pPr>
            <a:endParaRPr lang="it-IT" sz="1700">
              <a:solidFill>
                <a:srgbClr val="0B3066"/>
              </a:solidFill>
              <a:latin typeface="Tahoma" pitchFamily="34" charset="0"/>
            </a:endParaRPr>
          </a:p>
        </p:txBody>
      </p:sp>
      <p:pic>
        <p:nvPicPr>
          <p:cNvPr id="15" name="Grafico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3" y="2974975"/>
            <a:ext cx="5235575" cy="3078163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 bwMode="auto">
          <a:xfrm>
            <a:off x="5580112" y="4802439"/>
            <a:ext cx="1008112" cy="4109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35850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7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19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C3022515-3A6A-4318-B436-1F0C86CDA57F}" type="slidenum">
              <a:rPr lang="it-IT">
                <a:solidFill>
                  <a:srgbClr val="002776"/>
                </a:solidFill>
              </a:rPr>
              <a:pPr algn="ctr"/>
              <a:t>23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6868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Segnaposto contenuto 2"/>
          <p:cNvSpPr txBox="1">
            <a:spLocks/>
          </p:cNvSpPr>
          <p:nvPr/>
        </p:nvSpPr>
        <p:spPr bwMode="auto">
          <a:xfrm>
            <a:off x="280988" y="1773238"/>
            <a:ext cx="838358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800">
                <a:solidFill>
                  <a:srgbClr val="0B3066"/>
                </a:solidFill>
                <a:latin typeface="Tahoma" pitchFamily="34" charset="0"/>
              </a:rPr>
              <a:t>INFORMAZIONI PROFESSIONALI</a:t>
            </a:r>
          </a:p>
          <a:p>
            <a:pPr algn="just"/>
            <a:r>
              <a:rPr lang="it-IT" sz="1600">
                <a:solidFill>
                  <a:srgbClr val="0B3066"/>
                </a:solidFill>
                <a:latin typeface="Tahoma" pitchFamily="34" charset="0"/>
              </a:rPr>
              <a:t>Tra i potenziali benefici del lavoro agile rientra sicuramente il risparmio del tempo impiegato per raggiungere la sede di lavoro, pertanto, è particolarmente significativo analizzare il dato relativo alla distanza giornaliera (per singola tratta casa-lavoro) percorsa dal lavoratore nonché il dato relativo al tempo di viaggio impiegato:</a:t>
            </a:r>
          </a:p>
        </p:txBody>
      </p:sp>
      <p:pic>
        <p:nvPicPr>
          <p:cNvPr id="18" name="Grafico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3408363"/>
            <a:ext cx="4097338" cy="2706687"/>
          </a:xfrm>
          <a:prstGeom prst="rect">
            <a:avLst/>
          </a:prstGeom>
          <a:noFill/>
        </p:spPr>
      </p:pic>
      <p:pic>
        <p:nvPicPr>
          <p:cNvPr id="19" name="Grafico 1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25" y="3408363"/>
            <a:ext cx="4262438" cy="2706687"/>
          </a:xfrm>
          <a:prstGeom prst="rect">
            <a:avLst/>
          </a:prstGeom>
          <a:noFill/>
        </p:spPr>
      </p:pic>
      <p:grpSp>
        <p:nvGrpSpPr>
          <p:cNvPr id="36872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6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20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AA3A5E7B-E907-4946-976A-66736615A150}" type="slidenum">
              <a:rPr lang="it-IT">
                <a:solidFill>
                  <a:srgbClr val="002776"/>
                </a:solidFill>
              </a:rPr>
              <a:pPr algn="ctr"/>
              <a:t>24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7892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egnaposto contenuto 2"/>
          <p:cNvSpPr txBox="1">
            <a:spLocks/>
          </p:cNvSpPr>
          <p:nvPr/>
        </p:nvSpPr>
        <p:spPr bwMode="auto">
          <a:xfrm>
            <a:off x="280988" y="1773238"/>
            <a:ext cx="838358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800">
                <a:solidFill>
                  <a:srgbClr val="0B3066"/>
                </a:solidFill>
                <a:latin typeface="Tahoma" pitchFamily="34" charset="0"/>
              </a:rPr>
              <a:t>ESPERIENZA IN MODALITA’ AGILE</a:t>
            </a:r>
          </a:p>
          <a:p>
            <a:pPr algn="just"/>
            <a:r>
              <a:rPr lang="it-IT" sz="1600">
                <a:solidFill>
                  <a:srgbClr val="0B3066"/>
                </a:solidFill>
                <a:latin typeface="Tahoma" pitchFamily="34" charset="0"/>
              </a:rPr>
              <a:t>Con riferimento ai riflessi dello svolgimento della prestazione in modalità agile sull’intensità lavorativa, rispetto alle giornate lavorate in sede, circa il 56% del campione ritiene che nelle giornate in modalità agile l’intensità lavorativa sia leggermente o significativamente incrementata (meglio rappresentato nel dettaglio del grafico), circa il 40% circa ritiene che sia rimasta invariata, meno del 4% circa ritiene che sia lievemente diminuita.</a:t>
            </a:r>
          </a:p>
        </p:txBody>
      </p:sp>
      <p:sp>
        <p:nvSpPr>
          <p:cNvPr id="16" name="Ovale 15"/>
          <p:cNvSpPr/>
          <p:nvPr/>
        </p:nvSpPr>
        <p:spPr bwMode="auto">
          <a:xfrm>
            <a:off x="5257583" y="5113707"/>
            <a:ext cx="1509153" cy="791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9" name="Grafico 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3505200"/>
            <a:ext cx="5162550" cy="2609850"/>
          </a:xfrm>
          <a:prstGeom prst="rect">
            <a:avLst/>
          </a:prstGeom>
          <a:noFill/>
        </p:spPr>
      </p:pic>
      <p:grpSp>
        <p:nvGrpSpPr>
          <p:cNvPr id="37898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7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20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5CE973A0-F1A1-4DFC-BF1C-AAFB6AAD8A47}" type="slidenum">
              <a:rPr lang="it-IT">
                <a:solidFill>
                  <a:srgbClr val="002776"/>
                </a:solidFill>
              </a:rPr>
              <a:pPr algn="ctr"/>
              <a:t>25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891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Segnaposto contenuto 2"/>
          <p:cNvSpPr txBox="1">
            <a:spLocks/>
          </p:cNvSpPr>
          <p:nvPr/>
        </p:nvSpPr>
        <p:spPr bwMode="auto">
          <a:xfrm>
            <a:off x="323850" y="1700213"/>
            <a:ext cx="8482013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800">
                <a:solidFill>
                  <a:srgbClr val="0B3066"/>
                </a:solidFill>
                <a:latin typeface="Tahoma" pitchFamily="34" charset="0"/>
              </a:rPr>
              <a:t>ESPERIENZA IN MODALITA’ AGILE</a:t>
            </a:r>
          </a:p>
          <a:p>
            <a:pPr algn="just"/>
            <a:r>
              <a:rPr lang="it-IT" sz="1600">
                <a:solidFill>
                  <a:srgbClr val="0B3066"/>
                </a:solidFill>
                <a:latin typeface="Tahoma" pitchFamily="34" charset="0"/>
              </a:rPr>
              <a:t>Inoltre, il 45,55% del campione ritiene di aver lavorato più del solito, il 53,03% ritiene di aver lavorato così come nelle giornate espletate nella sede di lavoro ed una piccola percentuale pari all’1,42% ritiene di aver lavorato meno del solito.</a:t>
            </a:r>
          </a:p>
        </p:txBody>
      </p:sp>
      <p:pic>
        <p:nvPicPr>
          <p:cNvPr id="16" name="Grafico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13" y="3114675"/>
            <a:ext cx="5005387" cy="2974975"/>
          </a:xfrm>
          <a:prstGeom prst="rect">
            <a:avLst/>
          </a:prstGeom>
          <a:noFill/>
        </p:spPr>
      </p:pic>
      <p:grpSp>
        <p:nvGrpSpPr>
          <p:cNvPr id="38919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5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18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2517AE65-9804-4226-8775-4A6D6A5E9C6C}" type="slidenum">
              <a:rPr lang="it-IT">
                <a:solidFill>
                  <a:srgbClr val="002776"/>
                </a:solidFill>
              </a:rPr>
              <a:pPr algn="ctr"/>
              <a:t>26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9940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Segnaposto contenuto 2"/>
          <p:cNvSpPr txBox="1">
            <a:spLocks/>
          </p:cNvSpPr>
          <p:nvPr/>
        </p:nvSpPr>
        <p:spPr bwMode="auto">
          <a:xfrm>
            <a:off x="323850" y="1700213"/>
            <a:ext cx="8482013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800">
                <a:solidFill>
                  <a:srgbClr val="0B3066"/>
                </a:solidFill>
                <a:latin typeface="Tahoma" pitchFamily="34" charset="0"/>
              </a:rPr>
              <a:t>ESPERIENZA IN MODALITA’ AGILE</a:t>
            </a:r>
          </a:p>
          <a:p>
            <a:pPr algn="just"/>
            <a:r>
              <a:rPr lang="it-IT" sz="1600">
                <a:solidFill>
                  <a:srgbClr val="0B3066"/>
                </a:solidFill>
                <a:latin typeface="Tahoma" pitchFamily="34" charset="0"/>
              </a:rPr>
              <a:t>L’Amministrazione ha inteso rilevare gli effetti prodotti dall’introduzione del lavoro agile come percepiti dal campione di monitoraggio:</a:t>
            </a:r>
          </a:p>
        </p:txBody>
      </p:sp>
      <p:pic>
        <p:nvPicPr>
          <p:cNvPr id="16" name="Grafico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535238"/>
            <a:ext cx="8382000" cy="3657600"/>
          </a:xfrm>
          <a:prstGeom prst="rect">
            <a:avLst/>
          </a:prstGeom>
          <a:noFill/>
        </p:spPr>
      </p:pic>
      <p:grpSp>
        <p:nvGrpSpPr>
          <p:cNvPr id="39943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5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18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2003DF57-0777-4DFA-AD7C-330A1CC19057}" type="slidenum">
              <a:rPr lang="it-IT"/>
              <a:pPr algn="ctr"/>
              <a:t>27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4096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323850" y="1628775"/>
            <a:ext cx="8482013" cy="4483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it-IT" sz="1800" dirty="0" smtClean="0"/>
              <a:t>VALUTAZIONI CONCLUSIVE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1600" dirty="0" smtClean="0"/>
          </a:p>
          <a:p>
            <a:pPr marL="0" indent="0" algn="just">
              <a:spcBef>
                <a:spcPts val="0"/>
              </a:spcBef>
              <a:defRPr/>
            </a:pPr>
            <a:r>
              <a:rPr lang="it-IT" sz="1600" dirty="0" smtClean="0"/>
              <a:t>Con il questionario l’Amministrazione ha, inoltre, </a:t>
            </a:r>
            <a:r>
              <a:rPr lang="it-IT" sz="1600" dirty="0"/>
              <a:t>inteso rilevare il grado di soddisfazione da parte del campione di </a:t>
            </a:r>
            <a:r>
              <a:rPr lang="it-IT" sz="1600" dirty="0" smtClean="0"/>
              <a:t>monitoraggio.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it-IT" sz="1600" b="1" dirty="0" smtClean="0"/>
              <a:t>Molto positive </a:t>
            </a:r>
            <a:r>
              <a:rPr lang="it-IT" sz="1600" dirty="0" smtClean="0"/>
              <a:t>sono state le valutazioni espresse dal campione in termini di: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1600" dirty="0" smtClean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Risparmio in termini di percorrenza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concentrazione nell’attività lavorativa e maggiore produttività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flessibilità nell’organizzazione e gestione degli impegni personali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soddisfazione personale in ragione della fiducia riposta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flessibilità nell’organizzazione e gestione dell’attività lavorativa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soddisfazione personale in ragione dell’autonomia nello svolgimento dell’attività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tempo disponibile per la famiglia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Maggiore orientamento al risultato nello svolgimento dell’attività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Ambiente lavorativo più silenzioso rispetto alla propria sede di lavoro</a:t>
            </a:r>
            <a:endParaRPr lang="it-IT" sz="1600" dirty="0"/>
          </a:p>
        </p:txBody>
      </p:sp>
      <p:sp>
        <p:nvSpPr>
          <p:cNvPr id="13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40967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5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5FCAB85F-C4E1-4424-89D9-CCFF4CF50960}" type="slidenum">
              <a:rPr lang="it-IT">
                <a:solidFill>
                  <a:srgbClr val="002776"/>
                </a:solidFill>
              </a:rPr>
              <a:pPr algn="ctr"/>
              <a:t>28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41988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323850" y="1628775"/>
            <a:ext cx="8482013" cy="4483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it-IT" sz="1800" dirty="0" smtClean="0"/>
              <a:t>VALUTAZIONI CONCLUSIVE</a:t>
            </a:r>
          </a:p>
          <a:p>
            <a:pPr>
              <a:defRPr/>
            </a:pPr>
            <a:r>
              <a:rPr lang="it-IT" sz="1600" dirty="0" smtClean="0"/>
              <a:t>A </a:t>
            </a:r>
            <a:r>
              <a:rPr lang="it-IT" sz="1600" dirty="0"/>
              <a:t>specifica domanda sulla </a:t>
            </a:r>
            <a:r>
              <a:rPr lang="it-IT" sz="1600" b="1" dirty="0"/>
              <a:t>valutazione complessiva </a:t>
            </a:r>
            <a:r>
              <a:rPr lang="it-IT" sz="1600" dirty="0"/>
              <a:t>dell’esperienza in modalità agile, il campione di monitoraggio per una percentuale altamente significativa (circa il 95%) ritiene l’istituto una modalità nel complesso </a:t>
            </a:r>
            <a:r>
              <a:rPr lang="it-IT" sz="1600" dirty="0" smtClean="0"/>
              <a:t>positiva e </a:t>
            </a:r>
            <a:r>
              <a:rPr lang="it-IT" sz="1600" dirty="0"/>
              <a:t>soltanto </a:t>
            </a:r>
            <a:r>
              <a:rPr lang="it-IT" sz="1600" dirty="0" smtClean="0"/>
              <a:t>14 </a:t>
            </a:r>
            <a:r>
              <a:rPr lang="it-IT" sz="1600" dirty="0"/>
              <a:t>dipendenti hanno dato una valutazione minima. Si precisa che il campione poteva esprimere una valutazione da 1 (valore minimo) a 4 (valore massimo).</a:t>
            </a:r>
          </a:p>
        </p:txBody>
      </p:sp>
      <p:pic>
        <p:nvPicPr>
          <p:cNvPr id="15" name="Grafico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3438525"/>
            <a:ext cx="5810250" cy="2644775"/>
          </a:xfrm>
          <a:prstGeom prst="rect">
            <a:avLst/>
          </a:prstGeom>
          <a:noFill/>
        </p:spPr>
      </p:pic>
      <p:grpSp>
        <p:nvGrpSpPr>
          <p:cNvPr id="41991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6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18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0BAC9F3F-A6AF-4582-99A8-71EE6CB45DB8}" type="slidenum">
              <a:rPr lang="it-IT"/>
              <a:pPr algn="ctr"/>
              <a:t>29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43012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Segnaposto contenuto 2"/>
          <p:cNvSpPr txBox="1">
            <a:spLocks/>
          </p:cNvSpPr>
          <p:nvPr/>
        </p:nvSpPr>
        <p:spPr bwMode="auto">
          <a:xfrm>
            <a:off x="323850" y="1628775"/>
            <a:ext cx="84820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1600">
                <a:solidFill>
                  <a:srgbClr val="0B3066"/>
                </a:solidFill>
                <a:latin typeface="Tahoma" pitchFamily="34" charset="0"/>
              </a:rPr>
              <a:t>L’Amministrazione, per avere un quadro completo sugli esiti della sperimentazione, ha somministrato un questionario di monitoraggio anche ai </a:t>
            </a:r>
            <a:r>
              <a:rPr lang="it-IT" sz="1600" b="1">
                <a:solidFill>
                  <a:srgbClr val="0B3066"/>
                </a:solidFill>
                <a:latin typeface="Tahoma" pitchFamily="34" charset="0"/>
              </a:rPr>
              <a:t>dirigenti</a:t>
            </a:r>
            <a:r>
              <a:rPr lang="it-IT" sz="1600">
                <a:solidFill>
                  <a:srgbClr val="0B3066"/>
                </a:solidFill>
                <a:latin typeface="Tahoma" pitchFamily="34" charset="0"/>
              </a:rPr>
              <a:t> (di prima e seconda fascia) responsabili di personale che espleta l’attività lavorativa in modalità agile. L’obiettivo perseguito è la rilevazione dell’impatto in termini di produttività, efficienza nonché benessere organizzativo.</a:t>
            </a:r>
          </a:p>
          <a:p>
            <a:pPr marL="342900" indent="-342900">
              <a:spcBef>
                <a:spcPct val="20000"/>
              </a:spcBef>
            </a:pPr>
            <a:endParaRPr lang="it-IT" sz="1600">
              <a:solidFill>
                <a:srgbClr val="0B3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1600" b="1" u="sng">
                <a:solidFill>
                  <a:srgbClr val="0B3066"/>
                </a:solidFill>
                <a:latin typeface="Tahoma" pitchFamily="34" charset="0"/>
              </a:rPr>
              <a:t>Criteri di monitoraggio utilizzati per verificare l’attività svolta </a:t>
            </a:r>
            <a:endParaRPr lang="it-IT" sz="1600">
              <a:solidFill>
                <a:srgbClr val="0B3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1600" b="1" u="sng">
                <a:solidFill>
                  <a:srgbClr val="0B3066"/>
                </a:solidFill>
                <a:latin typeface="Tahoma" pitchFamily="34" charset="0"/>
              </a:rPr>
              <a:t>Percezione dei benefici derivanti dalla nuova modalità di organizzazione del lavoro</a:t>
            </a:r>
            <a:endParaRPr lang="it-IT" sz="1600">
              <a:solidFill>
                <a:srgbClr val="0B3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1600" b="1" u="sng">
                <a:solidFill>
                  <a:srgbClr val="0B3066"/>
                </a:solidFill>
                <a:latin typeface="Tahoma" pitchFamily="34" charset="0"/>
              </a:rPr>
              <a:t>Segnalazione degli eventuali aspetti da perfezionare </a:t>
            </a:r>
            <a:endParaRPr lang="it-IT" sz="1600">
              <a:solidFill>
                <a:srgbClr val="0B3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1600">
              <a:solidFill>
                <a:srgbClr val="0B3066"/>
              </a:solidFill>
              <a:latin typeface="Tahoma" pitchFamily="34" charset="0"/>
            </a:endParaRPr>
          </a:p>
        </p:txBody>
      </p:sp>
      <p:sp>
        <p:nvSpPr>
          <p:cNvPr id="15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43015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8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23850" y="5732463"/>
            <a:ext cx="694848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sz="1600" b="1" smtClean="0">
                <a:solidFill>
                  <a:srgbClr val="002060"/>
                </a:solidFill>
                <a:latin typeface="Frutiger LT 45 Light"/>
              </a:rPr>
              <a:t>FORUM PA- Roma, </a:t>
            </a:r>
            <a:r>
              <a:rPr lang="it-IT" altLang="it-IT" sz="1600" b="1" smtClean="0">
                <a:solidFill>
                  <a:srgbClr val="002060"/>
                </a:solidFill>
                <a:latin typeface="Frutiger LT 45 Light"/>
              </a:rPr>
              <a:t> 14 maggio 2019</a:t>
            </a:r>
          </a:p>
        </p:txBody>
      </p:sp>
      <p:pic>
        <p:nvPicPr>
          <p:cNvPr id="16387" name="Picture 4" descr="G:\documenti\LAVORO\LogoMEF@33.3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368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4140200" y="2924175"/>
            <a:ext cx="4608513" cy="2160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it-IT" sz="2600" dirty="0">
                <a:latin typeface="+mn-lt"/>
              </a:rPr>
              <a:t>Il Lavoro Agile</a:t>
            </a:r>
          </a:p>
          <a:p>
            <a:pPr>
              <a:defRPr/>
            </a:pPr>
            <a:r>
              <a:rPr lang="it-IT" sz="2600" dirty="0">
                <a:latin typeface="+mn-lt"/>
              </a:rPr>
              <a:t>Contesto di riferimento e prima sperimentazione</a:t>
            </a:r>
          </a:p>
          <a:p>
            <a:pPr algn="just">
              <a:defRPr/>
            </a:pPr>
            <a:endParaRPr lang="it-IT" sz="2000" dirty="0">
              <a:latin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Arial" charset="0"/>
              </a:rPr>
              <a:t> </a:t>
            </a:r>
            <a:endParaRPr lang="it-IT" sz="2200" dirty="0">
              <a:latin typeface="+mj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sz="2200" dirty="0">
              <a:latin typeface="+mj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sz="2200" dirty="0">
              <a:latin typeface="+mj-lt"/>
              <a:cs typeface="Arial" pitchFamily="34" charset="0"/>
            </a:endParaRPr>
          </a:p>
        </p:txBody>
      </p:sp>
      <p:pic>
        <p:nvPicPr>
          <p:cNvPr id="16389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3067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2D8E466A-CCBC-469C-B796-E0A183BDEF17}" type="slidenum">
              <a:rPr lang="it-IT"/>
              <a:pPr algn="ctr"/>
              <a:t>30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4403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693863"/>
            <a:ext cx="8383587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900" lvl="1" indent="-342900" algn="just">
              <a:defRPr/>
            </a:pPr>
            <a:r>
              <a:rPr lang="it-IT" sz="1600" b="1" u="sng" dirty="0"/>
              <a:t>Criteri di monitoraggio utilizzati per verificare l’attività svolta </a:t>
            </a:r>
            <a:endParaRPr lang="it-IT" sz="1600" dirty="0"/>
          </a:p>
          <a:p>
            <a:pPr marL="342900" lvl="1" indent="-342900" algn="just">
              <a:defRPr/>
            </a:pPr>
            <a:r>
              <a:rPr lang="it-IT" sz="1600" kern="0" dirty="0" smtClean="0">
                <a:latin typeface="Frutiger LT 45 Light"/>
              </a:rPr>
              <a:t>               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it-IT" sz="1600" dirty="0"/>
              <a:t>E’ stato richiesto al campione di monitoraggio, di esprimere le proprie valutazioni con riferimento alla </a:t>
            </a:r>
            <a:r>
              <a:rPr lang="it-IT" sz="1600" b="1" dirty="0"/>
              <a:t>variazione dell’intensità lavorativa </a:t>
            </a:r>
            <a:r>
              <a:rPr lang="it-IT" sz="1600" dirty="0"/>
              <a:t>da parte del personale coinvolto nelle giornate in modalità </a:t>
            </a:r>
            <a:r>
              <a:rPr lang="it-IT" sz="1600" dirty="0" smtClean="0"/>
              <a:t>agile</a:t>
            </a:r>
            <a:r>
              <a:rPr lang="it-IT" sz="1600" kern="0" dirty="0" smtClean="0"/>
              <a:t>: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it-IT" sz="1600" kern="0" dirty="0" smtClean="0"/>
              <a:t>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pic>
        <p:nvPicPr>
          <p:cNvPr id="15" name="Grafico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225" y="3200400"/>
            <a:ext cx="6108700" cy="2706688"/>
          </a:xfrm>
          <a:prstGeom prst="rect">
            <a:avLst/>
          </a:prstGeom>
          <a:noFill/>
        </p:spPr>
      </p:pic>
      <p:sp>
        <p:nvSpPr>
          <p:cNvPr id="16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44040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9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13CA60FF-D6F8-451F-8EFE-5057786CC4F6}" type="slidenum">
              <a:rPr lang="it-IT">
                <a:solidFill>
                  <a:srgbClr val="002776"/>
                </a:solidFill>
              </a:rPr>
              <a:pPr algn="ctr"/>
              <a:t>31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45060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773238"/>
            <a:ext cx="8383587" cy="44513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defRPr/>
            </a:pPr>
            <a:r>
              <a:rPr lang="it-IT" sz="1600" b="1" u="sng" dirty="0">
                <a:solidFill>
                  <a:srgbClr val="002776"/>
                </a:solidFill>
                <a:latin typeface="Arial" charset="0"/>
              </a:rPr>
              <a:t>Percezione dei benefici derivanti dalla nuova modalità di organizzazione del lavoro</a:t>
            </a:r>
            <a:endParaRPr lang="it-IT" sz="1600" dirty="0">
              <a:solidFill>
                <a:srgbClr val="002776"/>
              </a:solidFill>
              <a:latin typeface="Arial" charset="0"/>
            </a:endParaRPr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r>
              <a:rPr lang="it-IT" sz="1600" dirty="0" smtClean="0"/>
              <a:t>L’esperienza del lavoro agile è </a:t>
            </a:r>
            <a:r>
              <a:rPr lang="it-IT" sz="1600" dirty="0"/>
              <a:t>per la maggior parte del campione </a:t>
            </a:r>
            <a:r>
              <a:rPr lang="it-IT" sz="1600" dirty="0" smtClean="0"/>
              <a:t>soddisfacente o molto soddisfacente:</a:t>
            </a:r>
            <a:endParaRPr lang="it-IT" sz="1600" i="1" kern="0" dirty="0" smtClean="0">
              <a:latin typeface="Frutiger LT 45 Light"/>
            </a:endParaRPr>
          </a:p>
        </p:txBody>
      </p:sp>
      <p:pic>
        <p:nvPicPr>
          <p:cNvPr id="18" name="Grafico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25" y="2968625"/>
            <a:ext cx="5353050" cy="3084513"/>
          </a:xfrm>
          <a:prstGeom prst="rect">
            <a:avLst/>
          </a:prstGeom>
          <a:noFill/>
        </p:spPr>
      </p:pic>
      <p:sp>
        <p:nvSpPr>
          <p:cNvPr id="19" name="Ovale 18"/>
          <p:cNvSpPr/>
          <p:nvPr/>
        </p:nvSpPr>
        <p:spPr bwMode="auto">
          <a:xfrm>
            <a:off x="5436096" y="4077072"/>
            <a:ext cx="1440160" cy="57532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45066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6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20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27C1F95E-687F-4F94-B294-16BA696A0842}" type="slidenum">
              <a:rPr lang="it-IT">
                <a:solidFill>
                  <a:srgbClr val="002776"/>
                </a:solidFill>
              </a:rPr>
              <a:pPr algn="ctr"/>
              <a:t>32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4608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700213"/>
            <a:ext cx="8383587" cy="4524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900" lvl="1" indent="-342900" algn="just">
              <a:defRPr/>
            </a:pPr>
            <a:r>
              <a:rPr lang="it-IT" sz="1400" b="1" u="sng" dirty="0"/>
              <a:t>Segnalazione degli eventuali aspetti da </a:t>
            </a:r>
            <a:r>
              <a:rPr lang="it-IT" sz="1400" b="1" u="sng" dirty="0" smtClean="0"/>
              <a:t>perfezionare</a:t>
            </a:r>
          </a:p>
          <a:p>
            <a:pPr marL="342900" lvl="1" indent="-342900" algn="just">
              <a:defRPr/>
            </a:pPr>
            <a:endParaRPr lang="it-IT" sz="1600" kern="0" dirty="0">
              <a:latin typeface="Frutiger LT 45 Light"/>
            </a:endParaRPr>
          </a:p>
          <a:p>
            <a:pPr marL="342900" lvl="1" indent="-342900" algn="just">
              <a:defRPr/>
            </a:pPr>
            <a:r>
              <a:rPr lang="it-IT" dirty="0" smtClean="0"/>
              <a:t>A </a:t>
            </a:r>
            <a:r>
              <a:rPr lang="it-IT" dirty="0"/>
              <a:t>completamento dell’indagine meritano particolare attenzione anche gli aspetti segnalati dai dirigenti (campione di monitoraggio) in quanto rilevati nella propria esperienza di gestione del personale in modalità agile e ritenuti da </a:t>
            </a:r>
            <a:r>
              <a:rPr lang="it-IT" dirty="0" smtClean="0"/>
              <a:t>perfezionare:</a:t>
            </a:r>
            <a:endParaRPr lang="it-IT" sz="1600" kern="0" dirty="0" smtClean="0">
              <a:latin typeface="Frutiger LT 45 Light"/>
            </a:endParaRP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pic>
        <p:nvPicPr>
          <p:cNvPr id="16" name="Grafico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3187700"/>
            <a:ext cx="7948612" cy="2974975"/>
          </a:xfrm>
          <a:prstGeom prst="rect">
            <a:avLst/>
          </a:prstGeom>
          <a:noFill/>
        </p:spPr>
      </p:pic>
      <p:grpSp>
        <p:nvGrpSpPr>
          <p:cNvPr id="46087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5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  <p:sp>
        <p:nvSpPr>
          <p:cNvPr id="18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A778A72F-CAEA-4B0D-8F62-4D3A1665028E}" type="slidenum">
              <a:rPr lang="it-IT">
                <a:solidFill>
                  <a:srgbClr val="002776"/>
                </a:solidFill>
              </a:rPr>
              <a:pPr algn="ctr"/>
              <a:t>33</a:t>
            </a:fld>
            <a:endParaRPr lang="it-IT">
              <a:solidFill>
                <a:srgbClr val="002776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47108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628775"/>
            <a:ext cx="8383587" cy="446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000" indent="-342000" algn="just">
              <a:spcBef>
                <a:spcPts val="480"/>
              </a:spcBef>
              <a:defRPr/>
            </a:pPr>
            <a:r>
              <a:rPr lang="it-IT" sz="1700" dirty="0" smtClean="0"/>
              <a:t>L’analisi </a:t>
            </a:r>
            <a:r>
              <a:rPr lang="it-IT" sz="1700" dirty="0"/>
              <a:t>della documentazione per il monitoraggio (somministrata e compilata dai destinatari) ha evidenziato una </a:t>
            </a:r>
            <a:r>
              <a:rPr lang="it-IT" sz="1700" b="1" dirty="0"/>
              <a:t>positiva condivisione del progetto sia lato Amministrazione che lato personale </a:t>
            </a:r>
            <a:r>
              <a:rPr lang="it-IT" sz="1700" b="1" dirty="0" smtClean="0"/>
              <a:t>coinvolto</a:t>
            </a:r>
            <a:r>
              <a:rPr lang="it-IT" sz="1700" dirty="0" smtClean="0"/>
              <a:t>:</a:t>
            </a:r>
          </a:p>
          <a:p>
            <a:pPr marL="342000" indent="-342000" algn="just">
              <a:spcBef>
                <a:spcPts val="480"/>
              </a:spcBef>
              <a:defRPr/>
            </a:pPr>
            <a:r>
              <a:rPr lang="it-IT" sz="1600" b="1" dirty="0" smtClean="0"/>
              <a:t>                 Personale </a:t>
            </a:r>
            <a:r>
              <a:rPr lang="it-IT" sz="1600" b="1" dirty="0"/>
              <a:t>in </a:t>
            </a:r>
            <a:r>
              <a:rPr lang="it-IT" sz="1600" b="1" dirty="0" smtClean="0"/>
              <a:t>SW				       Dirigenti</a:t>
            </a:r>
            <a:endParaRPr lang="it-IT" sz="1600" dirty="0" smtClean="0"/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r>
              <a:rPr lang="it-IT" sz="1600" dirty="0" smtClean="0"/>
              <a:t> Si </a:t>
            </a:r>
            <a:r>
              <a:rPr lang="it-IT" sz="1600" dirty="0"/>
              <a:t>precisa che il personale in </a:t>
            </a:r>
            <a:r>
              <a:rPr lang="it-IT" sz="1600" dirty="0" err="1" smtClean="0"/>
              <a:t>smart</a:t>
            </a:r>
            <a:r>
              <a:rPr lang="it-IT" sz="1600" dirty="0" smtClean="0"/>
              <a:t>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</a:t>
            </a:r>
            <a:r>
              <a:rPr lang="it-IT" sz="1600" dirty="0"/>
              <a:t>poteva esprimere una valutazione da 1 (valore minimo) a 4 (valore massimo).</a:t>
            </a:r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600" kern="0" dirty="0" smtClean="0"/>
              <a:t>     </a:t>
            </a:r>
            <a:endParaRPr lang="it-IT" sz="1600" i="1" kern="0" dirty="0" smtClean="0">
              <a:latin typeface="Frutiger LT 45 Light"/>
            </a:endParaRPr>
          </a:p>
        </p:txBody>
      </p:sp>
      <p:pic>
        <p:nvPicPr>
          <p:cNvPr id="15" name="Grafico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828925"/>
            <a:ext cx="3994150" cy="2492375"/>
          </a:xfrm>
          <a:prstGeom prst="rect">
            <a:avLst/>
          </a:prstGeom>
          <a:noFill/>
        </p:spPr>
      </p:pic>
      <p:pic>
        <p:nvPicPr>
          <p:cNvPr id="16" name="Grafico 1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213" y="2828925"/>
            <a:ext cx="4121150" cy="2492375"/>
          </a:xfrm>
          <a:prstGeom prst="rect">
            <a:avLst/>
          </a:prstGeom>
          <a:noFill/>
        </p:spPr>
      </p:pic>
      <p:sp>
        <p:nvSpPr>
          <p:cNvPr id="18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47113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20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9FD07621-722A-4683-941A-8F38A9FD3354}" type="slidenum">
              <a:rPr lang="it-IT"/>
              <a:pPr algn="ctr"/>
              <a:t>34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48132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628775"/>
            <a:ext cx="8383587" cy="4278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000" indent="-342000" algn="just">
              <a:spcBef>
                <a:spcPts val="480"/>
              </a:spcBef>
              <a:defRPr/>
            </a:pPr>
            <a:r>
              <a:rPr lang="it-IT" sz="1700" b="1" dirty="0" smtClean="0"/>
              <a:t>Impatto </a:t>
            </a:r>
            <a:r>
              <a:rPr lang="it-IT" sz="1700" b="1" dirty="0"/>
              <a:t>dello </a:t>
            </a:r>
            <a:r>
              <a:rPr lang="it-IT" sz="1700" b="1" dirty="0" err="1"/>
              <a:t>smart</a:t>
            </a:r>
            <a:r>
              <a:rPr lang="it-IT" sz="1700" b="1" dirty="0"/>
              <a:t> </a:t>
            </a:r>
            <a:r>
              <a:rPr lang="it-IT" sz="1700" b="1" dirty="0" err="1"/>
              <a:t>working</a:t>
            </a:r>
            <a:r>
              <a:rPr lang="it-IT" sz="1700" b="1" dirty="0"/>
              <a:t> sulle presenze/assenze del </a:t>
            </a:r>
            <a:r>
              <a:rPr lang="it-IT" sz="1700" b="1" dirty="0" smtClean="0"/>
              <a:t>personale</a:t>
            </a:r>
          </a:p>
          <a:p>
            <a:pPr marL="342000" indent="-342000" algn="just">
              <a:spcBef>
                <a:spcPts val="480"/>
              </a:spcBef>
              <a:defRPr/>
            </a:pPr>
            <a:endParaRPr lang="it-IT" sz="1700" dirty="0"/>
          </a:p>
          <a:p>
            <a:pPr marL="342000" indent="-342000" algn="just">
              <a:spcBef>
                <a:spcPts val="480"/>
              </a:spcBef>
              <a:defRPr/>
            </a:pPr>
            <a:r>
              <a:rPr lang="it-IT" sz="1600" dirty="0" smtClean="0"/>
              <a:t>Per </a:t>
            </a:r>
            <a:r>
              <a:rPr lang="it-IT" sz="1600" dirty="0"/>
              <a:t>le 357 unità di personale </a:t>
            </a:r>
            <a:r>
              <a:rPr lang="it-IT" sz="1600" dirty="0" smtClean="0"/>
              <a:t>coinvolte nella sperimentazione dello </a:t>
            </a:r>
            <a:r>
              <a:rPr lang="it-IT" sz="1600" dirty="0" err="1" smtClean="0"/>
              <a:t>smart</a:t>
            </a:r>
            <a:r>
              <a:rPr lang="it-IT" sz="1600" dirty="0" smtClean="0"/>
              <a:t>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sono </a:t>
            </a:r>
            <a:r>
              <a:rPr lang="it-IT" sz="1600" dirty="0"/>
              <a:t>state rilevate complessivamente, sia per il periodo in costanza di lavoro agile da luglio 2017 a dicembre 2018 (18 mesi), sia per il periodo precedente da gennaio 2016 a giugno 2017 (18 mesi), </a:t>
            </a:r>
            <a:r>
              <a:rPr lang="it-IT" sz="1600" dirty="0" smtClean="0"/>
              <a:t>alcune tipologie </a:t>
            </a:r>
            <a:r>
              <a:rPr lang="it-IT" sz="1600" dirty="0"/>
              <a:t>di </a:t>
            </a:r>
            <a:r>
              <a:rPr lang="it-IT" sz="1600" dirty="0" smtClean="0"/>
              <a:t>assenza tra le quali:</a:t>
            </a:r>
          </a:p>
          <a:p>
            <a:pPr marL="936000" indent="-342000" algn="just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Giorni di congedo parentale </a:t>
            </a:r>
            <a:r>
              <a:rPr lang="it-IT" sz="1600" dirty="0"/>
              <a:t>senza retribuzione o con retribuzione </a:t>
            </a:r>
            <a:r>
              <a:rPr lang="it-IT" sz="1600" dirty="0" smtClean="0"/>
              <a:t>ridotta</a:t>
            </a:r>
          </a:p>
          <a:p>
            <a:pPr marL="936000" indent="-342000" algn="just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Giorni di malattia</a:t>
            </a:r>
          </a:p>
          <a:p>
            <a:pPr marL="936000" indent="-342000" algn="just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 smtClean="0"/>
              <a:t>Ore di permesso </a:t>
            </a:r>
            <a:r>
              <a:rPr lang="it-IT" sz="1600" dirty="0"/>
              <a:t>personale breve a recupero</a:t>
            </a:r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r>
              <a:rPr lang="it-IT" sz="1600" dirty="0" smtClean="0"/>
              <a:t>Si </a:t>
            </a:r>
            <a:r>
              <a:rPr lang="it-IT" sz="1600" dirty="0"/>
              <a:t>è assunto di individuare, così, la variazione intervenuta nella numerosità delle assenze del personale complessivamente inteso ante e post introduzione </a:t>
            </a:r>
            <a:r>
              <a:rPr lang="it-IT" sz="1600" dirty="0" smtClean="0"/>
              <a:t>dello </a:t>
            </a:r>
            <a:r>
              <a:rPr lang="it-IT" sz="1600" dirty="0" err="1" smtClean="0"/>
              <a:t>smart</a:t>
            </a:r>
            <a:r>
              <a:rPr lang="it-IT" sz="1600" dirty="0" smtClean="0"/>
              <a:t>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confrontando </a:t>
            </a:r>
            <a:r>
              <a:rPr lang="it-IT" sz="1600" dirty="0"/>
              <a:t>due serie di dati temporalmente </a:t>
            </a:r>
            <a:r>
              <a:rPr lang="it-IT" sz="1600" dirty="0" smtClean="0"/>
              <a:t>omogenee.</a:t>
            </a:r>
          </a:p>
        </p:txBody>
      </p:sp>
      <p:sp>
        <p:nvSpPr>
          <p:cNvPr id="13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48135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5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8D52DCF7-8675-4780-B8EC-1D4DE9F5A000}" type="slidenum">
              <a:rPr lang="it-IT"/>
              <a:pPr algn="ctr"/>
              <a:t>35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4915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601788"/>
            <a:ext cx="8383587" cy="4622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000" indent="-342000" algn="just">
              <a:spcBef>
                <a:spcPts val="480"/>
              </a:spcBef>
              <a:defRPr/>
            </a:pPr>
            <a:r>
              <a:rPr lang="it-IT" sz="1700" b="1" dirty="0" smtClean="0"/>
              <a:t>Impatto </a:t>
            </a:r>
            <a:r>
              <a:rPr lang="it-IT" sz="1700" b="1" dirty="0"/>
              <a:t>dello </a:t>
            </a:r>
            <a:r>
              <a:rPr lang="it-IT" sz="1700" b="1" dirty="0" err="1"/>
              <a:t>smart</a:t>
            </a:r>
            <a:r>
              <a:rPr lang="it-IT" sz="1700" b="1" dirty="0"/>
              <a:t> </a:t>
            </a:r>
            <a:r>
              <a:rPr lang="it-IT" sz="1700" b="1" dirty="0" err="1"/>
              <a:t>working</a:t>
            </a:r>
            <a:r>
              <a:rPr lang="it-IT" sz="1700" b="1" dirty="0"/>
              <a:t> sulle presenze/assenze del </a:t>
            </a:r>
            <a:r>
              <a:rPr lang="it-IT" sz="1700" b="1" dirty="0" smtClean="0"/>
              <a:t>personale</a:t>
            </a:r>
          </a:p>
          <a:p>
            <a:pPr marL="342000" indent="-342000" algn="just">
              <a:spcBef>
                <a:spcPts val="480"/>
              </a:spcBef>
              <a:defRPr/>
            </a:pPr>
            <a:r>
              <a:rPr lang="it-IT" sz="1200" b="1" dirty="0" smtClean="0"/>
              <a:t>GIORNI </a:t>
            </a:r>
            <a:r>
              <a:rPr lang="it-IT" sz="1200" b="1" dirty="0"/>
              <a:t>DI CONGEDO PARENTALE SENZA RETRIBUZIONE E CON RETRIBUZIONE RIDOTTA</a:t>
            </a:r>
            <a:endParaRPr lang="it-IT" sz="12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0" lvl="1" indent="0" algn="just">
              <a:defRPr/>
            </a:pPr>
            <a:endParaRPr lang="it-IT" sz="1600" kern="0" dirty="0" smtClean="0"/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600" kern="0" dirty="0" smtClean="0"/>
              <a:t> 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graphicFrame>
        <p:nvGraphicFramePr>
          <p:cNvPr id="49158" name="Oggetto 5"/>
          <p:cNvGraphicFramePr>
            <a:graphicFrameLocks/>
          </p:cNvGraphicFramePr>
          <p:nvPr/>
        </p:nvGraphicFramePr>
        <p:xfrm>
          <a:off x="344488" y="2265363"/>
          <a:ext cx="4133850" cy="2901950"/>
        </p:xfrm>
        <a:graphic>
          <a:graphicData uri="http://schemas.openxmlformats.org/presentationml/2006/ole">
            <p:oleObj spid="_x0000_s49178" name="Grafico" r:id="rId4" imgW="4139543" imgH="2908044" progId="">
              <p:embed/>
            </p:oleObj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17513" y="5189538"/>
          <a:ext cx="4010441" cy="57835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07770">
                  <a:extLst>
                    <a:ext uri="{9D8B030D-6E8A-4147-A177-3AD203B41FA5}">
                      <a16:colId xmlns="" xmlns:a16="http://schemas.microsoft.com/office/drawing/2014/main" val="3214190004"/>
                    </a:ext>
                  </a:extLst>
                </a:gridCol>
                <a:gridCol w="1196340">
                  <a:extLst>
                    <a:ext uri="{9D8B030D-6E8A-4147-A177-3AD203B41FA5}">
                      <a16:colId xmlns="" xmlns:a16="http://schemas.microsoft.com/office/drawing/2014/main" val="2461494611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3870789605"/>
                    </a:ext>
                  </a:extLst>
                </a:gridCol>
                <a:gridCol w="812581">
                  <a:extLst>
                    <a:ext uri="{9D8B030D-6E8A-4147-A177-3AD203B41FA5}">
                      <a16:colId xmlns="" xmlns:a16="http://schemas.microsoft.com/office/drawing/2014/main" val="3384120977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GIORNI CONGEDO PARENTALE SENZA RETRIBUZIONE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1346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Periodo ante LA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Periodo post LA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Differenza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Variazione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298579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243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-25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-10%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864770830"/>
                  </a:ext>
                </a:extLst>
              </a:tr>
            </a:tbl>
          </a:graphicData>
        </a:graphic>
      </p:graphicFrame>
      <p:graphicFrame>
        <p:nvGraphicFramePr>
          <p:cNvPr id="49175" name="Grafico 17"/>
          <p:cNvGraphicFramePr>
            <a:graphicFrameLocks/>
          </p:cNvGraphicFramePr>
          <p:nvPr/>
        </p:nvGraphicFramePr>
        <p:xfrm>
          <a:off x="4592638" y="2298700"/>
          <a:ext cx="4259262" cy="2868613"/>
        </p:xfrm>
        <a:graphic>
          <a:graphicData uri="http://schemas.openxmlformats.org/presentationml/2006/ole">
            <p:oleObj spid="_x0000_s49179" name="Grafico" r:id="rId5" imgW="4267570" imgH="2877561" progId="">
              <p:embed/>
            </p:oleObj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41850" y="5189538"/>
          <a:ext cx="4159765" cy="57835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59652">
                  <a:extLst>
                    <a:ext uri="{9D8B030D-6E8A-4147-A177-3AD203B41FA5}">
                      <a16:colId xmlns="" xmlns:a16="http://schemas.microsoft.com/office/drawing/2014/main" val="507798836"/>
                    </a:ext>
                  </a:extLst>
                </a:gridCol>
                <a:gridCol w="1247731">
                  <a:extLst>
                    <a:ext uri="{9D8B030D-6E8A-4147-A177-3AD203B41FA5}">
                      <a16:colId xmlns="" xmlns:a16="http://schemas.microsoft.com/office/drawing/2014/main" val="1334091645"/>
                    </a:ext>
                  </a:extLst>
                </a:gridCol>
                <a:gridCol w="827847">
                  <a:extLst>
                    <a:ext uri="{9D8B030D-6E8A-4147-A177-3AD203B41FA5}">
                      <a16:colId xmlns="" xmlns:a16="http://schemas.microsoft.com/office/drawing/2014/main" val="2487704870"/>
                    </a:ext>
                  </a:extLst>
                </a:gridCol>
                <a:gridCol w="824535">
                  <a:extLst>
                    <a:ext uri="{9D8B030D-6E8A-4147-A177-3AD203B41FA5}">
                      <a16:colId xmlns="" xmlns:a16="http://schemas.microsoft.com/office/drawing/2014/main" val="81281717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GIORNI CONGEDO PARENTALE CON </a:t>
                      </a:r>
                      <a:r>
                        <a:rPr lang="it-IT" sz="1100" dirty="0" smtClean="0">
                          <a:effectLst/>
                        </a:rPr>
                        <a:t>RETRIB. </a:t>
                      </a:r>
                      <a:r>
                        <a:rPr lang="it-IT" sz="1100" dirty="0">
                          <a:effectLst/>
                        </a:rPr>
                        <a:t>RIDOTTA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632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Periodo ante LA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Periodo post LA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Differenza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Variazione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277762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327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-150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-46%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637305388"/>
                  </a:ext>
                </a:extLst>
              </a:tr>
            </a:tbl>
          </a:graphicData>
        </a:graphic>
      </p:graphicFrame>
      <p:sp>
        <p:nvSpPr>
          <p:cNvPr id="19" name="Ovale 18"/>
          <p:cNvSpPr/>
          <p:nvPr/>
        </p:nvSpPr>
        <p:spPr bwMode="auto">
          <a:xfrm>
            <a:off x="2810820" y="5253649"/>
            <a:ext cx="1509153" cy="791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7204001" y="5253649"/>
            <a:ext cx="1509153" cy="791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49199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24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42ED6D9B-F486-4D3F-916D-E54C3B3E4FF9}" type="slidenum">
              <a:rPr lang="it-IT"/>
              <a:pPr algn="ctr"/>
              <a:t>36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50180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628775"/>
            <a:ext cx="8383587" cy="4595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000" indent="-342000" algn="just">
              <a:spcBef>
                <a:spcPts val="480"/>
              </a:spcBef>
              <a:defRPr/>
            </a:pPr>
            <a:r>
              <a:rPr lang="it-IT" sz="1700" b="1" dirty="0" smtClean="0"/>
              <a:t>Impatto </a:t>
            </a:r>
            <a:r>
              <a:rPr lang="it-IT" sz="1700" b="1" dirty="0"/>
              <a:t>dello </a:t>
            </a:r>
            <a:r>
              <a:rPr lang="it-IT" sz="1700" b="1" dirty="0" err="1"/>
              <a:t>smart</a:t>
            </a:r>
            <a:r>
              <a:rPr lang="it-IT" sz="1700" b="1" dirty="0"/>
              <a:t> </a:t>
            </a:r>
            <a:r>
              <a:rPr lang="it-IT" sz="1700" b="1" dirty="0" err="1"/>
              <a:t>working</a:t>
            </a:r>
            <a:r>
              <a:rPr lang="it-IT" sz="1700" b="1" dirty="0"/>
              <a:t> sulle presenze/assenze del </a:t>
            </a:r>
            <a:r>
              <a:rPr lang="it-IT" sz="1700" b="1" dirty="0" smtClean="0"/>
              <a:t>personale</a:t>
            </a:r>
          </a:p>
          <a:p>
            <a:pPr marL="342000" indent="-342000" algn="just">
              <a:spcBef>
                <a:spcPts val="480"/>
              </a:spcBef>
              <a:defRPr/>
            </a:pPr>
            <a:r>
              <a:rPr lang="it-IT" sz="1600" b="1" dirty="0" smtClean="0"/>
              <a:t>GIORNI </a:t>
            </a:r>
            <a:r>
              <a:rPr lang="it-IT" sz="1600" b="1" dirty="0"/>
              <a:t>DI MALATTIA</a:t>
            </a:r>
            <a:endParaRPr lang="it-IT" sz="16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0" lvl="1" indent="0" algn="just">
              <a:defRPr/>
            </a:pPr>
            <a:endParaRPr lang="it-IT" sz="1600" kern="0" dirty="0" smtClean="0"/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600" kern="0" dirty="0" smtClean="0"/>
              <a:t> 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graphicFrame>
        <p:nvGraphicFramePr>
          <p:cNvPr id="50182" name="Grafico 18"/>
          <p:cNvGraphicFramePr>
            <a:graphicFrameLocks/>
          </p:cNvGraphicFramePr>
          <p:nvPr/>
        </p:nvGraphicFramePr>
        <p:xfrm>
          <a:off x="1639888" y="2241550"/>
          <a:ext cx="5664200" cy="3006725"/>
        </p:xfrm>
        <a:graphic>
          <a:graphicData uri="http://schemas.openxmlformats.org/presentationml/2006/ole">
            <p:oleObj spid="_x0000_s50184" name="Grafico" r:id="rId4" imgW="5669771" imgH="3011685" progId="">
              <p:embed/>
            </p:oleObj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339975" y="5329238"/>
          <a:ext cx="3988435" cy="57835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07770">
                  <a:extLst>
                    <a:ext uri="{9D8B030D-6E8A-4147-A177-3AD203B41FA5}">
                      <a16:colId xmlns="" xmlns:a16="http://schemas.microsoft.com/office/drawing/2014/main" val="4146579309"/>
                    </a:ext>
                  </a:extLst>
                </a:gridCol>
                <a:gridCol w="1196340">
                  <a:extLst>
                    <a:ext uri="{9D8B030D-6E8A-4147-A177-3AD203B41FA5}">
                      <a16:colId xmlns="" xmlns:a16="http://schemas.microsoft.com/office/drawing/2014/main" val="3935262797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3786115331"/>
                    </a:ext>
                  </a:extLst>
                </a:gridCol>
                <a:gridCol w="790575">
                  <a:extLst>
                    <a:ext uri="{9D8B030D-6E8A-4147-A177-3AD203B41FA5}">
                      <a16:colId xmlns="" xmlns:a16="http://schemas.microsoft.com/office/drawing/2014/main" val="2627946547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GIORNI DI MALATTIA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8091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Periodo ante LA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Periodo post LA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Differenza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Variazione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3590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5.604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3.513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-2.091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-37%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881563007"/>
                  </a:ext>
                </a:extLst>
              </a:tr>
            </a:tbl>
          </a:graphicData>
        </a:graphic>
      </p:graphicFrame>
      <p:sp>
        <p:nvSpPr>
          <p:cNvPr id="18" name="Ovale 17"/>
          <p:cNvSpPr/>
          <p:nvPr/>
        </p:nvSpPr>
        <p:spPr bwMode="auto">
          <a:xfrm>
            <a:off x="4730014" y="5339211"/>
            <a:ext cx="1509153" cy="791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50203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20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96A197C7-2ECB-4002-B474-7F315AE4AA25}" type="slidenum">
              <a:rPr lang="it-IT"/>
              <a:pPr algn="ctr"/>
              <a:t>37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5120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contenuto 2"/>
          <p:cNvSpPr txBox="1">
            <a:spLocks/>
          </p:cNvSpPr>
          <p:nvPr/>
        </p:nvSpPr>
        <p:spPr>
          <a:xfrm>
            <a:off x="280988" y="1628775"/>
            <a:ext cx="8383587" cy="4595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000" indent="-342000" algn="just">
              <a:spcBef>
                <a:spcPts val="480"/>
              </a:spcBef>
              <a:defRPr/>
            </a:pPr>
            <a:r>
              <a:rPr lang="it-IT" sz="1700" b="1" dirty="0" smtClean="0"/>
              <a:t>Impatto </a:t>
            </a:r>
            <a:r>
              <a:rPr lang="it-IT" sz="1700" b="1" dirty="0"/>
              <a:t>dello </a:t>
            </a:r>
            <a:r>
              <a:rPr lang="it-IT" sz="1700" b="1" dirty="0" err="1"/>
              <a:t>smart</a:t>
            </a:r>
            <a:r>
              <a:rPr lang="it-IT" sz="1700" b="1" dirty="0"/>
              <a:t> </a:t>
            </a:r>
            <a:r>
              <a:rPr lang="it-IT" sz="1700" b="1" dirty="0" err="1"/>
              <a:t>working</a:t>
            </a:r>
            <a:r>
              <a:rPr lang="it-IT" sz="1700" b="1" dirty="0"/>
              <a:t> sulle presenze/assenze del </a:t>
            </a:r>
            <a:r>
              <a:rPr lang="it-IT" sz="1700" b="1" dirty="0" smtClean="0"/>
              <a:t>personale</a:t>
            </a:r>
          </a:p>
          <a:p>
            <a:pPr marL="342000" indent="-342000" algn="just">
              <a:spcBef>
                <a:spcPts val="480"/>
              </a:spcBef>
              <a:defRPr/>
            </a:pPr>
            <a:r>
              <a:rPr lang="it-IT" sz="1600" b="1" dirty="0" smtClean="0"/>
              <a:t>ORE DI PERMESSO PERSONALE BREVE A RECUPERO</a:t>
            </a:r>
            <a:endParaRPr lang="it-IT" sz="16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342000" indent="-342000" algn="just">
              <a:spcBef>
                <a:spcPts val="480"/>
              </a:spcBef>
              <a:defRPr/>
            </a:pPr>
            <a:endParaRPr lang="it-IT" sz="1600" dirty="0"/>
          </a:p>
          <a:p>
            <a:pPr marL="0" lvl="1" indent="0" algn="just">
              <a:defRPr/>
            </a:pPr>
            <a:endParaRPr lang="it-IT" sz="1600" kern="0" dirty="0" smtClean="0"/>
          </a:p>
          <a:p>
            <a:pPr marL="342900" lvl="1" indent="-342000" algn="just">
              <a:spcBef>
                <a:spcPts val="0"/>
              </a:spcBef>
              <a:defRPr/>
            </a:pPr>
            <a:r>
              <a:rPr lang="it-IT" sz="1600" kern="0" dirty="0" smtClean="0"/>
              <a:t>       </a:t>
            </a:r>
          </a:p>
          <a:p>
            <a:pPr marL="342900" lvl="1" indent="-342900" algn="just">
              <a:defRPr/>
            </a:pPr>
            <a:endParaRPr lang="it-IT" sz="1600" i="1" kern="0" dirty="0" smtClean="0">
              <a:latin typeface="Frutiger LT 45 Light"/>
            </a:endParaRPr>
          </a:p>
        </p:txBody>
      </p:sp>
      <p:graphicFrame>
        <p:nvGraphicFramePr>
          <p:cNvPr id="51206" name="Grafico 17"/>
          <p:cNvGraphicFramePr>
            <a:graphicFrameLocks/>
          </p:cNvGraphicFramePr>
          <p:nvPr/>
        </p:nvGraphicFramePr>
        <p:xfrm>
          <a:off x="1806575" y="2297113"/>
          <a:ext cx="5664200" cy="2941637"/>
        </p:xfrm>
        <a:graphic>
          <a:graphicData uri="http://schemas.openxmlformats.org/presentationml/2006/ole">
            <p:oleObj spid="_x0000_s51208" name="Grafico" r:id="rId4" imgW="5669771" imgH="2950720" progId="">
              <p:embed/>
            </p:oleObj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644775" y="5329238"/>
          <a:ext cx="3988435" cy="57835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07770">
                  <a:extLst>
                    <a:ext uri="{9D8B030D-6E8A-4147-A177-3AD203B41FA5}">
                      <a16:colId xmlns="" xmlns:a16="http://schemas.microsoft.com/office/drawing/2014/main" val="2517140258"/>
                    </a:ext>
                  </a:extLst>
                </a:gridCol>
                <a:gridCol w="1196340">
                  <a:extLst>
                    <a:ext uri="{9D8B030D-6E8A-4147-A177-3AD203B41FA5}">
                      <a16:colId xmlns="" xmlns:a16="http://schemas.microsoft.com/office/drawing/2014/main" val="3828040540"/>
                    </a:ext>
                  </a:extLst>
                </a:gridCol>
                <a:gridCol w="793750">
                  <a:extLst>
                    <a:ext uri="{9D8B030D-6E8A-4147-A177-3AD203B41FA5}">
                      <a16:colId xmlns="" xmlns:a16="http://schemas.microsoft.com/office/drawing/2014/main" val="3224958358"/>
                    </a:ext>
                  </a:extLst>
                </a:gridCol>
                <a:gridCol w="790575">
                  <a:extLst>
                    <a:ext uri="{9D8B030D-6E8A-4147-A177-3AD203B41FA5}">
                      <a16:colId xmlns="" xmlns:a16="http://schemas.microsoft.com/office/drawing/2014/main" val="1992883292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PERMESSO BREVE A RECUPERO (IN ORE)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287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Periodo ante LA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Periodo post LA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Differenza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Variazione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904179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1.620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1.493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-127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-8%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454569585"/>
                  </a:ext>
                </a:extLst>
              </a:tr>
            </a:tbl>
          </a:graphicData>
        </a:graphic>
      </p:graphicFrame>
      <p:sp>
        <p:nvSpPr>
          <p:cNvPr id="19" name="Ovale 18"/>
          <p:cNvSpPr/>
          <p:nvPr/>
        </p:nvSpPr>
        <p:spPr bwMode="auto">
          <a:xfrm>
            <a:off x="5115646" y="5328807"/>
            <a:ext cx="1509153" cy="791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51227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20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B33E2C36-F17A-4836-B14E-29C42F47B75C}" type="slidenum">
              <a:rPr lang="it-IT"/>
              <a:pPr algn="ctr"/>
              <a:t>38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52228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CasellaDiTesto 19"/>
          <p:cNvSpPr txBox="1">
            <a:spLocks noChangeArrowheads="1"/>
          </p:cNvSpPr>
          <p:nvPr/>
        </p:nvSpPr>
        <p:spPr bwMode="auto">
          <a:xfrm>
            <a:off x="3203575" y="2924175"/>
            <a:ext cx="2520950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400" b="1"/>
              <a:t>BENEFICI</a:t>
            </a:r>
          </a:p>
        </p:txBody>
      </p:sp>
      <p:sp>
        <p:nvSpPr>
          <p:cNvPr id="52230" name="CasellaDiTesto 21"/>
          <p:cNvSpPr txBox="1">
            <a:spLocks noChangeArrowheads="1"/>
          </p:cNvSpPr>
          <p:nvPr/>
        </p:nvSpPr>
        <p:spPr bwMode="auto">
          <a:xfrm>
            <a:off x="900113" y="2997200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AE1285"/>
                </a:solidFill>
              </a:rPr>
              <a:t>PRODUTTIVITÀ</a:t>
            </a:r>
          </a:p>
        </p:txBody>
      </p:sp>
      <p:sp>
        <p:nvSpPr>
          <p:cNvPr id="52231" name="CasellaDiTesto 23"/>
          <p:cNvSpPr txBox="1">
            <a:spLocks noChangeArrowheads="1"/>
          </p:cNvSpPr>
          <p:nvPr/>
        </p:nvSpPr>
        <p:spPr bwMode="auto">
          <a:xfrm>
            <a:off x="3203575" y="4005263"/>
            <a:ext cx="19446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>
                <a:solidFill>
                  <a:srgbClr val="EE7E0E"/>
                </a:solidFill>
              </a:rPr>
              <a:t>AUTONOMIA</a:t>
            </a:r>
          </a:p>
        </p:txBody>
      </p:sp>
      <p:sp>
        <p:nvSpPr>
          <p:cNvPr id="52232" name="CasellaDiTesto 24"/>
          <p:cNvSpPr txBox="1">
            <a:spLocks noChangeArrowheads="1"/>
          </p:cNvSpPr>
          <p:nvPr/>
        </p:nvSpPr>
        <p:spPr bwMode="auto">
          <a:xfrm>
            <a:off x="3059113" y="2205038"/>
            <a:ext cx="22336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100" b="1">
                <a:solidFill>
                  <a:srgbClr val="00B050"/>
                </a:solidFill>
              </a:rPr>
              <a:t>MOTIVAZIONE</a:t>
            </a:r>
          </a:p>
        </p:txBody>
      </p:sp>
      <p:sp>
        <p:nvSpPr>
          <p:cNvPr id="52233" name="CasellaDiTesto 25"/>
          <p:cNvSpPr txBox="1">
            <a:spLocks noChangeArrowheads="1"/>
          </p:cNvSpPr>
          <p:nvPr/>
        </p:nvSpPr>
        <p:spPr bwMode="auto">
          <a:xfrm>
            <a:off x="5076825" y="3716338"/>
            <a:ext cx="1943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FLESSIBILITÀ</a:t>
            </a:r>
          </a:p>
        </p:txBody>
      </p:sp>
      <p:sp>
        <p:nvSpPr>
          <p:cNvPr id="52234" name="CasellaDiTesto 27"/>
          <p:cNvSpPr txBox="1">
            <a:spLocks noChangeArrowheads="1"/>
          </p:cNvSpPr>
          <p:nvPr/>
        </p:nvSpPr>
        <p:spPr bwMode="auto">
          <a:xfrm>
            <a:off x="5724525" y="2708275"/>
            <a:ext cx="22320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AUTODISCIPLINA</a:t>
            </a:r>
          </a:p>
        </p:txBody>
      </p:sp>
      <p:sp>
        <p:nvSpPr>
          <p:cNvPr id="29" name="CasellaDiTesto 28"/>
          <p:cNvSpPr txBox="1"/>
          <p:nvPr/>
        </p:nvSpPr>
        <p:spPr>
          <a:xfrm rot="1106316">
            <a:off x="1408113" y="4459288"/>
            <a:ext cx="201612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7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BENESSERE</a:t>
            </a:r>
          </a:p>
        </p:txBody>
      </p:sp>
      <p:sp>
        <p:nvSpPr>
          <p:cNvPr id="52236" name="CasellaDiTesto 29"/>
          <p:cNvSpPr txBox="1">
            <a:spLocks noChangeArrowheads="1"/>
          </p:cNvSpPr>
          <p:nvPr/>
        </p:nvSpPr>
        <p:spPr bwMode="auto">
          <a:xfrm rot="-1180389">
            <a:off x="4264025" y="4814888"/>
            <a:ext cx="2735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CONCENTRAZIONE</a:t>
            </a:r>
          </a:p>
        </p:txBody>
      </p:sp>
      <p:sp>
        <p:nvSpPr>
          <p:cNvPr id="52237" name="CasellaDiTesto 30"/>
          <p:cNvSpPr txBox="1">
            <a:spLocks noChangeArrowheads="1"/>
          </p:cNvSpPr>
          <p:nvPr/>
        </p:nvSpPr>
        <p:spPr bwMode="auto">
          <a:xfrm rot="1092167">
            <a:off x="5583238" y="1370013"/>
            <a:ext cx="20875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FIDELIZZAZIONE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116013" y="1773238"/>
            <a:ext cx="223202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700" b="1" dirty="0">
                <a:solidFill>
                  <a:schemeClr val="accent3"/>
                </a:solidFill>
                <a:latin typeface="Arial" charset="0"/>
              </a:rPr>
              <a:t>COLLABORAZIONE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635375" y="1557338"/>
            <a:ext cx="27368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CONCILIAZIONE</a:t>
            </a:r>
          </a:p>
        </p:txBody>
      </p:sp>
      <p:sp>
        <p:nvSpPr>
          <p:cNvPr id="52240" name="CasellaDiTesto 33"/>
          <p:cNvSpPr txBox="1">
            <a:spLocks noChangeArrowheads="1"/>
          </p:cNvSpPr>
          <p:nvPr/>
        </p:nvSpPr>
        <p:spPr bwMode="auto">
          <a:xfrm rot="-783429">
            <a:off x="2633663" y="981075"/>
            <a:ext cx="25923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DISPONIBILITÀ</a:t>
            </a:r>
          </a:p>
        </p:txBody>
      </p:sp>
      <p:sp>
        <p:nvSpPr>
          <p:cNvPr id="52241" name="CasellaDiTesto 34"/>
          <p:cNvSpPr txBox="1">
            <a:spLocks noChangeArrowheads="1"/>
          </p:cNvSpPr>
          <p:nvPr/>
        </p:nvSpPr>
        <p:spPr bwMode="auto">
          <a:xfrm>
            <a:off x="1187450" y="3644900"/>
            <a:ext cx="29527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RESPONSABILIZZAZIONE</a:t>
            </a:r>
          </a:p>
        </p:txBody>
      </p:sp>
      <p:sp>
        <p:nvSpPr>
          <p:cNvPr id="52242" name="CasellaDiTesto 35"/>
          <p:cNvSpPr txBox="1">
            <a:spLocks noChangeArrowheads="1"/>
          </p:cNvSpPr>
          <p:nvPr/>
        </p:nvSpPr>
        <p:spPr bwMode="auto">
          <a:xfrm rot="3034452">
            <a:off x="6572251" y="3783012"/>
            <a:ext cx="20177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>
                <a:solidFill>
                  <a:srgbClr val="621421"/>
                </a:solidFill>
              </a:rPr>
              <a:t>MOBILITÀ</a:t>
            </a:r>
          </a:p>
        </p:txBody>
      </p:sp>
      <p:sp>
        <p:nvSpPr>
          <p:cNvPr id="52243" name="CasellaDiTesto 36"/>
          <p:cNvSpPr txBox="1">
            <a:spLocks noChangeArrowheads="1"/>
          </p:cNvSpPr>
          <p:nvPr/>
        </p:nvSpPr>
        <p:spPr bwMode="auto">
          <a:xfrm>
            <a:off x="5724525" y="4149725"/>
            <a:ext cx="2519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10661A"/>
                </a:solidFill>
              </a:rPr>
              <a:t>ECOSOSTENIBILITÀ</a:t>
            </a:r>
          </a:p>
        </p:txBody>
      </p:sp>
      <p:sp>
        <p:nvSpPr>
          <p:cNvPr id="52244" name="CasellaDiTesto 37"/>
          <p:cNvSpPr txBox="1">
            <a:spLocks noChangeArrowheads="1"/>
          </p:cNvSpPr>
          <p:nvPr/>
        </p:nvSpPr>
        <p:spPr bwMode="auto">
          <a:xfrm rot="-718298">
            <a:off x="1563688" y="2401888"/>
            <a:ext cx="1943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QUALITÀ</a:t>
            </a:r>
          </a:p>
        </p:txBody>
      </p:sp>
      <p:sp>
        <p:nvSpPr>
          <p:cNvPr id="39" name="CasellaDiTesto 38"/>
          <p:cNvSpPr txBox="1"/>
          <p:nvPr/>
        </p:nvSpPr>
        <p:spPr>
          <a:xfrm rot="208207">
            <a:off x="5508625" y="1989138"/>
            <a:ext cx="23764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INNOVAZIONE</a:t>
            </a:r>
          </a:p>
        </p:txBody>
      </p:sp>
      <p:sp>
        <p:nvSpPr>
          <p:cNvPr id="52246" name="CasellaDiTesto 39"/>
          <p:cNvSpPr txBox="1">
            <a:spLocks noChangeArrowheads="1"/>
          </p:cNvSpPr>
          <p:nvPr/>
        </p:nvSpPr>
        <p:spPr bwMode="auto">
          <a:xfrm>
            <a:off x="2555875" y="4941888"/>
            <a:ext cx="2087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FIDUCIA</a:t>
            </a:r>
          </a:p>
        </p:txBody>
      </p:sp>
      <p:sp>
        <p:nvSpPr>
          <p:cNvPr id="52247" name="CasellaDiTesto 40"/>
          <p:cNvSpPr txBox="1">
            <a:spLocks noChangeArrowheads="1"/>
          </p:cNvSpPr>
          <p:nvPr/>
        </p:nvSpPr>
        <p:spPr bwMode="auto">
          <a:xfrm>
            <a:off x="2987675" y="4437063"/>
            <a:ext cx="27368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/>
              <a:t>PIÙ PARTECIPAZIONE</a:t>
            </a:r>
          </a:p>
        </p:txBody>
      </p:sp>
      <p:sp>
        <p:nvSpPr>
          <p:cNvPr id="27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A83BFAF1-FEF9-408A-A2FD-BB38F7FE769D}" type="slidenum">
              <a:rPr lang="it-IT"/>
              <a:pPr algn="ctr"/>
              <a:t>39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53252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contenuto 2"/>
          <p:cNvSpPr txBox="1">
            <a:spLocks/>
          </p:cNvSpPr>
          <p:nvPr/>
        </p:nvSpPr>
        <p:spPr>
          <a:xfrm>
            <a:off x="323850" y="1628775"/>
            <a:ext cx="8385175" cy="455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>
              <a:defRPr/>
            </a:pPr>
            <a:r>
              <a:rPr lang="it-IT" sz="1800" b="1" dirty="0" smtClean="0">
                <a:latin typeface="Frutiger LT 45 Light"/>
              </a:rPr>
              <a:t> </a:t>
            </a:r>
            <a:r>
              <a:rPr lang="it-IT" sz="1700" b="1" dirty="0"/>
              <a:t>“Benefici”</a:t>
            </a:r>
          </a:p>
          <a:p>
            <a:pPr algn="ctr">
              <a:defRPr/>
            </a:pPr>
            <a:endParaRPr lang="it-IT" sz="1700" b="1" dirty="0"/>
          </a:p>
          <a:p>
            <a:pPr marL="720000" algn="just">
              <a:defRPr/>
            </a:pPr>
            <a:r>
              <a:rPr lang="it-IT" sz="1700" b="1" dirty="0"/>
              <a:t>Per l’Amministrazione:</a:t>
            </a:r>
          </a:p>
          <a:p>
            <a:pPr marL="720000" algn="just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Incremento della motivazione del personale             Miglioramento qualitativo e quantitativo dell’attività espletata;</a:t>
            </a:r>
          </a:p>
          <a:p>
            <a:pPr marL="720000" algn="just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Miglioramento nell’organizzazione del lavoro in ragione del più elevato spirito di collaborazione;</a:t>
            </a:r>
          </a:p>
          <a:p>
            <a:pPr marL="720000" algn="just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Riduzione dei tempi di elaborazione degli </a:t>
            </a:r>
            <a:r>
              <a:rPr lang="it-IT" sz="1700" i="1" dirty="0"/>
              <a:t>output;</a:t>
            </a:r>
          </a:p>
          <a:p>
            <a:pPr marL="720000" algn="just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Maggiore responsabilizzazione, autonomia organizzativa in ragione della fiducia riposta;</a:t>
            </a:r>
          </a:p>
          <a:p>
            <a:pPr marL="720000" algn="just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Riduzione </a:t>
            </a:r>
            <a:r>
              <a:rPr lang="it-IT" sz="1700" dirty="0" smtClean="0"/>
              <a:t>delle giornate di assenza e </a:t>
            </a:r>
            <a:r>
              <a:rPr lang="it-IT" sz="1700" dirty="0"/>
              <a:t>delle assenze “brevi</a:t>
            </a:r>
            <a:r>
              <a:rPr lang="it-IT" sz="1700" dirty="0" smtClean="0"/>
              <a:t>”.</a:t>
            </a:r>
            <a:endParaRPr lang="it-IT" sz="1700" dirty="0"/>
          </a:p>
          <a:p>
            <a:pPr marL="0" indent="0">
              <a:defRPr/>
            </a:pPr>
            <a:endParaRPr lang="it-IT" sz="1600" dirty="0">
              <a:latin typeface="Frutiger LT 45 Light"/>
            </a:endParaRPr>
          </a:p>
          <a:p>
            <a:pPr marL="720000">
              <a:defRPr/>
            </a:pPr>
            <a:r>
              <a:rPr lang="it-IT" sz="1300" dirty="0">
                <a:latin typeface="Frutiger LT 45 Light"/>
              </a:rPr>
              <a:t> </a:t>
            </a:r>
            <a:endParaRPr lang="it-IT" sz="1700" kern="0" dirty="0" smtClean="0">
              <a:latin typeface="Frutiger LT 45 Light"/>
            </a:endParaRPr>
          </a:p>
        </p:txBody>
      </p:sp>
      <p:cxnSp>
        <p:nvCxnSpPr>
          <p:cNvPr id="53254" name="Connettore 2 17"/>
          <p:cNvCxnSpPr>
            <a:cxnSpLocks noChangeShapeType="1"/>
          </p:cNvCxnSpPr>
          <p:nvPr/>
        </p:nvCxnSpPr>
        <p:spPr bwMode="auto">
          <a:xfrm>
            <a:off x="5435600" y="2708275"/>
            <a:ext cx="696913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53256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7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987675" y="908050"/>
            <a:ext cx="5976938" cy="273685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Nuova modalità flessibile di esecuzione del rapporto di lavoro subordinato, allo scopo di incrementare la produttività e agevolare la conciliazione dei tempi di vita e di lavoro consistente in una prestazione di lavoro subordinato svolta con le seguenti modalità:</a:t>
            </a:r>
          </a:p>
        </p:txBody>
      </p:sp>
      <p:sp>
        <p:nvSpPr>
          <p:cNvPr id="7" name="Freccia a destra 6"/>
          <p:cNvSpPr/>
          <p:nvPr/>
        </p:nvSpPr>
        <p:spPr bwMode="auto">
          <a:xfrm>
            <a:off x="35496" y="1226907"/>
            <a:ext cx="2880320" cy="72000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7414" name="Titolo 1"/>
          <p:cNvSpPr>
            <a:spLocks noGrp="1"/>
          </p:cNvSpPr>
          <p:nvPr>
            <p:ph type="title"/>
          </p:nvPr>
        </p:nvSpPr>
        <p:spPr>
          <a:xfrm>
            <a:off x="193675" y="41275"/>
            <a:ext cx="8750300" cy="939800"/>
          </a:xfrm>
        </p:spPr>
        <p:txBody>
          <a:bodyPr/>
          <a:lstStyle/>
          <a:p>
            <a:pPr marL="457200" indent="-457200"/>
            <a:r>
              <a:rPr lang="it-IT" dirty="0" smtClean="0"/>
              <a:t>Il lavoro agile/1</a:t>
            </a:r>
          </a:p>
        </p:txBody>
      </p:sp>
      <p:pic>
        <p:nvPicPr>
          <p:cNvPr id="8" name="Picture 6" descr="http://t1.gstatic.com/images?q=tbn:ANd9GcRGnpO85N8XBHRsTSRJC7vk_fTh0zaRWblN1g00RMFBKvMY0Cgp"/>
          <p:cNvPicPr>
            <a:picLocks noChangeAspect="1" noChangeArrowheads="1"/>
          </p:cNvPicPr>
          <p:nvPr/>
        </p:nvPicPr>
        <p:blipFill>
          <a:blip r:embed="rId2" cstate="print"/>
          <a:srcRect t="6155" b="9485"/>
          <a:stretch>
            <a:fillRect/>
          </a:stretch>
        </p:blipFill>
        <p:spPr bwMode="auto">
          <a:xfrm>
            <a:off x="323528" y="1226907"/>
            <a:ext cx="784965" cy="7143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/>
          <p:cNvSpPr txBox="1"/>
          <p:nvPr/>
        </p:nvSpPr>
        <p:spPr bwMode="auto">
          <a:xfrm>
            <a:off x="1030288" y="13922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Cos’è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92500" y="1844675"/>
            <a:ext cx="5256213" cy="72072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esecuzione della prestazione lavorativa in parte all’interno della sede di lavoro ed in parte all’esterno entro i soli limiti di durata massima dell’orario di lavoro giornaliero e settimanale, derivanti dalla legge e dalla contrattazione collettiva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492500" y="2625725"/>
            <a:ext cx="5254625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possibilità di utilizzo di strumenti tecnologici per lo svolgimento dell’attività lavorativa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492500" y="3128963"/>
            <a:ext cx="5256213" cy="4445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assenza di una postazione fissa durante i periodi di lavoro svolti al di fuori della sede di lavoro</a:t>
            </a:r>
          </a:p>
        </p:txBody>
      </p:sp>
      <p:sp>
        <p:nvSpPr>
          <p:cNvPr id="17" name="Ellipse 99"/>
          <p:cNvSpPr/>
          <p:nvPr/>
        </p:nvSpPr>
        <p:spPr bwMode="auto">
          <a:xfrm>
            <a:off x="3275856" y="1916832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Ellipse 99"/>
          <p:cNvSpPr/>
          <p:nvPr/>
        </p:nvSpPr>
        <p:spPr bwMode="auto">
          <a:xfrm>
            <a:off x="3275856" y="270892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Ellipse 99"/>
          <p:cNvSpPr/>
          <p:nvPr/>
        </p:nvSpPr>
        <p:spPr bwMode="auto">
          <a:xfrm>
            <a:off x="3275856" y="3212976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>
            <a:off x="35496" y="4365104"/>
            <a:ext cx="2880320" cy="72008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 bwMode="auto">
          <a:xfrm>
            <a:off x="908050" y="4394200"/>
            <a:ext cx="1957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endParaRPr lang="it-IT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normativo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987675" y="4076700"/>
            <a:ext cx="5976938" cy="207962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endParaRPr lang="it-IT" sz="12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492500" y="4149725"/>
            <a:ext cx="5256213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0" rIns="72000" bIns="0"/>
          <a:lstStyle/>
          <a:p>
            <a:pPr algn="just" eaLnBrk="1" hangingPunct="1">
              <a:defRPr/>
            </a:pPr>
            <a:r>
              <a:rPr lang="it-IT" sz="105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14,  legge 7 agosto 2015 n. 124 </a:t>
            </a: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“Deleghe al Governo in materia di  riorganizzazione delle amministrazioni pubbliche”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492500" y="4618038"/>
            <a:ext cx="5254625" cy="4318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05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Legge 22 maggio 2017 n. 81 </a:t>
            </a: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“Misure per la tutela del lavoro autonomo non imprenditoriale e misure volte a favorire l’articolazione flessibile nei tempi e nei luoghi di lavoro” – Capo II – Lavoro agile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492500" y="5253038"/>
            <a:ext cx="5256213" cy="44450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txBody>
          <a:bodyPr lIns="72000" tIns="36000" rIns="72000" bIns="36000"/>
          <a:lstStyle/>
          <a:p>
            <a:pPr algn="just" eaLnBrk="1" hangingPunct="1">
              <a:defRPr/>
            </a:pPr>
            <a:r>
              <a:rPr lang="it-IT" sz="105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Direttiva 1 giugno 2017 n. 3 del Presidente del Consiglio dei Ministri</a:t>
            </a:r>
            <a:r>
              <a:rPr lang="it-IT" sz="1050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recante “indirizzi per l’attuazione dei commi 1 e 2 dell’articolo 14 della legge 7 agosto 2015 n. 124 e linee guida contenenti regole inerenti all’organizzazione del lavoro finalizzate a promuovere la conciliazione dei tempi di vita e di lavoro dei dipendenti</a:t>
            </a:r>
          </a:p>
        </p:txBody>
      </p:sp>
      <p:sp>
        <p:nvSpPr>
          <p:cNvPr id="30" name="Ellipse 99"/>
          <p:cNvSpPr/>
          <p:nvPr/>
        </p:nvSpPr>
        <p:spPr bwMode="auto">
          <a:xfrm>
            <a:off x="3275856" y="4221088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Ellipse 99"/>
          <p:cNvSpPr/>
          <p:nvPr/>
        </p:nvSpPr>
        <p:spPr bwMode="auto">
          <a:xfrm>
            <a:off x="3275856" y="472514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Ellipse 99"/>
          <p:cNvSpPr/>
          <p:nvPr/>
        </p:nvSpPr>
        <p:spPr bwMode="auto">
          <a:xfrm>
            <a:off x="3275856" y="5373216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3554" name="AutoShape 2" descr="Risultati immagini per balance just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23555" name="Picture 3" descr="C:\Users\giovanni.zammitti\Desktop\ALTRO\Master EMMAP COLAIACOMO\SLIDE FINALI\justice-icon_cg5p6021171c_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40" y="4341864"/>
            <a:ext cx="766192" cy="7661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059113" y="6524625"/>
            <a:ext cx="2840037" cy="179388"/>
          </a:xfrm>
          <a:noFill/>
        </p:spPr>
        <p:txBody>
          <a:bodyPr/>
          <a:lstStyle/>
          <a:p>
            <a:pPr algn="ctr"/>
            <a:fld id="{A0632B58-A5BD-4F25-91D3-0FEF15C12DB9}" type="slidenum">
              <a:rPr lang="it-IT"/>
              <a:pPr algn="ctr"/>
              <a:t>40</a:t>
            </a:fld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23850" y="260350"/>
            <a:ext cx="144463" cy="1444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entury Gothic" pitchFamily="34" charset="0"/>
            </a:endParaRPr>
          </a:p>
        </p:txBody>
      </p:sp>
      <p:pic>
        <p:nvPicPr>
          <p:cNvPr id="5427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contenuto 2"/>
          <p:cNvSpPr txBox="1">
            <a:spLocks/>
          </p:cNvSpPr>
          <p:nvPr/>
        </p:nvSpPr>
        <p:spPr>
          <a:xfrm>
            <a:off x="323850" y="1628775"/>
            <a:ext cx="8385175" cy="455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342900" lvl="1" indent="-342900" algn="just">
              <a:defRPr/>
            </a:pPr>
            <a:endParaRPr lang="it-IT" sz="1700" u="sng" dirty="0">
              <a:latin typeface="Frutiger LT 45 Light"/>
            </a:endParaRPr>
          </a:p>
          <a:p>
            <a:pPr algn="ctr">
              <a:defRPr/>
            </a:pPr>
            <a:r>
              <a:rPr lang="it-IT" sz="1700" b="1" dirty="0"/>
              <a:t> “Benefici”</a:t>
            </a:r>
          </a:p>
          <a:p>
            <a:pPr algn="ctr">
              <a:defRPr/>
            </a:pPr>
            <a:endParaRPr lang="it-IT" sz="1700" dirty="0"/>
          </a:p>
          <a:p>
            <a:pPr marL="720000" algn="just">
              <a:defRPr/>
            </a:pPr>
            <a:r>
              <a:rPr lang="it-IT" sz="1700" b="1" dirty="0"/>
              <a:t>Per il personale:</a:t>
            </a:r>
          </a:p>
          <a:p>
            <a:pPr marL="720000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Maggiore soddisfazione personale                Percezione da parte degli </a:t>
            </a:r>
            <a:r>
              <a:rPr lang="it-IT" sz="1700" i="1" dirty="0" err="1"/>
              <a:t>smart</a:t>
            </a:r>
            <a:r>
              <a:rPr lang="it-IT" sz="1700" i="1" dirty="0"/>
              <a:t> </a:t>
            </a:r>
            <a:r>
              <a:rPr lang="it-IT" sz="1700" i="1" dirty="0" err="1"/>
              <a:t>workers</a:t>
            </a:r>
            <a:r>
              <a:rPr lang="it-IT" sz="1700" i="1" dirty="0"/>
              <a:t> </a:t>
            </a:r>
            <a:r>
              <a:rPr lang="it-IT" sz="1700" dirty="0"/>
              <a:t>di maggiore fiducia; </a:t>
            </a:r>
          </a:p>
          <a:p>
            <a:pPr marL="720000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Incremento della motivazione;</a:t>
            </a:r>
          </a:p>
          <a:p>
            <a:pPr marL="720000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Risparmio in termini di tempo impiegato per raggiungere la sede di lavoro e riduzione dello stress connesso;</a:t>
            </a:r>
          </a:p>
          <a:p>
            <a:pPr marL="720000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Maggiore responsabilizzazione; </a:t>
            </a:r>
          </a:p>
          <a:p>
            <a:pPr marL="720000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Migliore conciliazione delle esigenze personali/familiari con l’attività lavorativa;</a:t>
            </a:r>
          </a:p>
          <a:p>
            <a:pPr marL="720000">
              <a:spcBef>
                <a:spcPts val="0"/>
              </a:spcBef>
              <a:buFont typeface="+mj-lt"/>
              <a:buAutoNum type="arabicParenR"/>
              <a:defRPr/>
            </a:pPr>
            <a:r>
              <a:rPr lang="it-IT" sz="1700" dirty="0"/>
              <a:t>Maggiore concentrazione nello svolgimento della prestazione lavorativa.</a:t>
            </a:r>
            <a:endParaRPr lang="it-IT" sz="1700" kern="0" dirty="0"/>
          </a:p>
          <a:p>
            <a:pPr marL="0" indent="0">
              <a:defRPr/>
            </a:pPr>
            <a:endParaRPr lang="it-IT" sz="1600" dirty="0">
              <a:latin typeface="Frutiger LT 45 Light"/>
            </a:endParaRPr>
          </a:p>
          <a:p>
            <a:pPr marL="720000">
              <a:defRPr/>
            </a:pPr>
            <a:r>
              <a:rPr lang="it-IT" sz="1300" dirty="0">
                <a:latin typeface="Frutiger LT 45 Light"/>
              </a:rPr>
              <a:t> </a:t>
            </a:r>
            <a:endParaRPr lang="it-IT" sz="1700" kern="0" dirty="0" smtClean="0">
              <a:latin typeface="Frutiger LT 45 Light"/>
            </a:endParaRPr>
          </a:p>
        </p:txBody>
      </p:sp>
      <p:cxnSp>
        <p:nvCxnSpPr>
          <p:cNvPr id="54278" name="Connettore 2 15"/>
          <p:cNvCxnSpPr>
            <a:cxnSpLocks noChangeShapeType="1"/>
          </p:cNvCxnSpPr>
          <p:nvPr/>
        </p:nvCxnSpPr>
        <p:spPr bwMode="auto">
          <a:xfrm flipH="1">
            <a:off x="4500563" y="2997200"/>
            <a:ext cx="712787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itolo 12"/>
          <p:cNvSpPr txBox="1">
            <a:spLocks/>
          </p:cNvSpPr>
          <p:nvPr/>
        </p:nvSpPr>
        <p:spPr>
          <a:xfrm>
            <a:off x="250825" y="115888"/>
            <a:ext cx="8137525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altLang="it-IT" kern="0" dirty="0" smtClean="0"/>
              <a:t>   </a:t>
            </a:r>
            <a:r>
              <a:rPr lang="it-IT" kern="0" dirty="0" smtClean="0">
                <a:solidFill>
                  <a:srgbClr val="002776"/>
                </a:solidFill>
                <a:cs typeface="+mn-cs"/>
              </a:rPr>
              <a:t>“</a:t>
            </a:r>
            <a:r>
              <a:rPr lang="it-IT" altLang="it-IT" dirty="0">
                <a:solidFill>
                  <a:srgbClr val="002776"/>
                </a:solidFill>
                <a:cs typeface="+mn-cs"/>
              </a:rPr>
              <a:t>Be MEF, Be SMART” - </a:t>
            </a:r>
            <a:r>
              <a:rPr lang="it-IT" sz="2000" dirty="0">
                <a:solidFill>
                  <a:srgbClr val="002776"/>
                </a:solidFill>
                <a:cs typeface="Arial" pitchFamily="34" charset="0"/>
              </a:rPr>
              <a:t>Monitoraggio e Valutazione</a:t>
            </a:r>
            <a:r>
              <a:rPr lang="it-IT" altLang="it-IT" sz="1300" dirty="0" smtClean="0">
                <a:solidFill>
                  <a:srgbClr val="002776"/>
                </a:solidFill>
              </a:rPr>
              <a:t/>
            </a:r>
            <a:br>
              <a:rPr lang="it-IT" altLang="it-IT" sz="1300" dirty="0" smtClean="0">
                <a:solidFill>
                  <a:srgbClr val="002776"/>
                </a:solidFill>
              </a:rPr>
            </a:br>
            <a:r>
              <a:rPr lang="it-IT" sz="1300" kern="0" dirty="0" smtClean="0">
                <a:latin typeface="+mn-lt"/>
              </a:rPr>
              <a:t/>
            </a:r>
            <a:br>
              <a:rPr lang="it-IT" sz="1300" kern="0" dirty="0" smtClean="0">
                <a:latin typeface="+mn-lt"/>
              </a:rPr>
            </a:br>
            <a:endParaRPr lang="it-IT" sz="1300" kern="0" dirty="0">
              <a:latin typeface="+mn-lt"/>
            </a:endParaRPr>
          </a:p>
        </p:txBody>
      </p:sp>
      <p:grpSp>
        <p:nvGrpSpPr>
          <p:cNvPr id="54280" name="Gruppo 79"/>
          <p:cNvGrpSpPr>
            <a:grpSpLocks/>
          </p:cNvGrpSpPr>
          <p:nvPr/>
        </p:nvGrpSpPr>
        <p:grpSpPr bwMode="auto">
          <a:xfrm>
            <a:off x="323850" y="1035050"/>
            <a:ext cx="6269038" cy="504825"/>
            <a:chOff x="919442" y="1115340"/>
            <a:chExt cx="5872974" cy="853767"/>
          </a:xfrm>
        </p:grpSpPr>
        <p:sp>
          <p:nvSpPr>
            <p:cNvPr id="19" name="Arrotonda angolo stesso lato rettangolo 80"/>
            <p:cNvSpPr/>
            <p:nvPr/>
          </p:nvSpPr>
          <p:spPr>
            <a:xfrm rot="5400000">
              <a:off x="3429045" y="-1394263"/>
              <a:ext cx="853767" cy="58729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rrotonda angolo stesso lato rettangolo 4"/>
            <p:cNvSpPr/>
            <p:nvPr/>
          </p:nvSpPr>
          <p:spPr>
            <a:xfrm>
              <a:off x="919442" y="1158297"/>
              <a:ext cx="5831332" cy="76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Frutiger LT 45 Light"/>
                </a:rPr>
                <a:t>MONITORAGGIO DELLA SPERIMENTAZIONE -  febbraio/marzo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23850" y="5732463"/>
            <a:ext cx="6948488" cy="2889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just"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FORUM PA- Roma, </a:t>
            </a:r>
            <a:r>
              <a:rPr lang="it-IT" altLang="it-IT" sz="1600" b="1" dirty="0" smtClean="0">
                <a:solidFill>
                  <a:srgbClr val="002060"/>
                </a:solidFill>
              </a:rPr>
              <a:t> 14 maggio 2019</a:t>
            </a:r>
          </a:p>
        </p:txBody>
      </p:sp>
      <p:pic>
        <p:nvPicPr>
          <p:cNvPr id="55299" name="Picture 4" descr="G:\documenti\LAVORO\LogoMEF@33.3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368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4140200" y="2924175"/>
            <a:ext cx="4608513" cy="2160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it-IT" sz="2600" dirty="0">
                <a:latin typeface="+mn-lt"/>
              </a:rPr>
              <a:t>Il  nuovo Regolamento per l’adozione del lavoro agile nel Ministero dell’Economia e delle Finanze</a:t>
            </a:r>
            <a:endParaRPr lang="it-IT" sz="2600" dirty="0"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it-IT" sz="2000" dirty="0">
              <a:latin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Arial" charset="0"/>
              </a:rPr>
              <a:t> </a:t>
            </a:r>
            <a:endParaRPr lang="it-IT" sz="2200" dirty="0">
              <a:latin typeface="+mj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sz="2200" dirty="0">
              <a:latin typeface="+mj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sz="2200" dirty="0">
              <a:latin typeface="+mj-lt"/>
              <a:cs typeface="Arial" pitchFamily="34" charset="0"/>
            </a:endParaRPr>
          </a:p>
        </p:txBody>
      </p:sp>
      <p:pic>
        <p:nvPicPr>
          <p:cNvPr id="5530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3067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i="1" smtClean="0">
                <a:latin typeface="Frutiger LT 45 Light"/>
              </a:rPr>
              <a:t>IL REGOLAMENTO </a:t>
            </a:r>
            <a:br>
              <a:rPr lang="it-IT" altLang="it-IT" i="1" smtClean="0">
                <a:latin typeface="Frutiger LT 45 Light"/>
              </a:rPr>
            </a:br>
            <a:r>
              <a:rPr lang="it-IT" altLang="it-IT" i="1" smtClean="0">
                <a:latin typeface="Frutiger LT 45 Light"/>
              </a:rPr>
              <a:t>Prot. num. 49857 del 6 maggio 2019</a:t>
            </a:r>
            <a:endParaRPr lang="it-IT" altLang="it-IT" smtClean="0">
              <a:latin typeface="Frutiger LT 45 Light"/>
            </a:endParaRPr>
          </a:p>
        </p:txBody>
      </p:sp>
      <p:sp>
        <p:nvSpPr>
          <p:cNvPr id="56323" name="CasellaDiTesto 15"/>
          <p:cNvSpPr txBox="1">
            <a:spLocks noChangeArrowheads="1"/>
          </p:cNvSpPr>
          <p:nvPr/>
        </p:nvSpPr>
        <p:spPr bwMode="auto">
          <a:xfrm>
            <a:off x="468313" y="2276475"/>
            <a:ext cx="77565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it-IT" dirty="0">
              <a:latin typeface="Frutiger LT 45 Light"/>
            </a:endParaRPr>
          </a:p>
          <a:p>
            <a:pPr algn="just"/>
            <a:r>
              <a:rPr lang="it-IT">
                <a:latin typeface="Frutiger LT 45 Light"/>
              </a:rPr>
              <a:t>Il nuovo regolamento disciplina lo svolgimento del lavoro agile in attuazione di quanto previsto dall’art. </a:t>
            </a:r>
            <a:r>
              <a:rPr lang="it-IT" dirty="0">
                <a:latin typeface="Frutiger LT 45 Light"/>
              </a:rPr>
              <a:t>14 della legge 7 agosto 2015, n. 124, e tiene conto delle esperienze maturate durante il periodo di sperimentazione trascorso.</a:t>
            </a:r>
          </a:p>
          <a:p>
            <a:pPr algn="just"/>
            <a:r>
              <a:rPr lang="it-IT" sz="1700" dirty="0">
                <a:latin typeface="Frutiger LT 45 Light"/>
              </a:rPr>
              <a:t>  </a:t>
            </a:r>
            <a:endParaRPr lang="it-IT" sz="1700" dirty="0"/>
          </a:p>
          <a:p>
            <a:endParaRPr lang="it-IT" sz="1700" dirty="0">
              <a:latin typeface="Frutiger LT 45 Light"/>
            </a:endParaRPr>
          </a:p>
        </p:txBody>
      </p:sp>
      <p:sp>
        <p:nvSpPr>
          <p:cNvPr id="56324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4AE611D4-FA44-4933-B79D-40878714A0A0}" type="slidenum">
              <a:rPr lang="it-IT"/>
              <a:pPr algn="ctr"/>
              <a:t>42</a:t>
            </a:fld>
            <a:endParaRPr lang="it-IT"/>
          </a:p>
        </p:txBody>
      </p:sp>
      <p:pic>
        <p:nvPicPr>
          <p:cNvPr id="5632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95275"/>
            <a:ext cx="7664450" cy="47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I DESTINATARI</a:t>
            </a:r>
            <a:r>
              <a:rPr lang="it-IT" altLang="it-IT" i="1" cap="all" dirty="0" smtClean="0">
                <a:latin typeface="Frutiger LT 45 Light"/>
              </a:rPr>
              <a:t> DEL LAVORO AGILE</a:t>
            </a:r>
            <a:endParaRPr lang="it-IT" altLang="it-IT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9113" y="1341438"/>
            <a:ext cx="7705725" cy="395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lavoro agile è rivolto a tutto il personale, inclusi i dirigenti, in servizio presso le strutture centrali e territoriali del MEF;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contingente di personale da ammettere al lavoro agile </a:t>
            </a:r>
            <a:r>
              <a:rPr lang="it-IT" sz="1700" b="1" dirty="0">
                <a:latin typeface="Arial" charset="0"/>
              </a:rPr>
              <a:t>è definito annualmente </a:t>
            </a:r>
            <a:r>
              <a:rPr lang="it-IT" sz="1700" dirty="0">
                <a:latin typeface="Arial" charset="0"/>
              </a:rPr>
              <a:t>con determina del Capo Dipartimento dell’Amministrazione Generale, del Personale e dei Servizi, tenendo conto delle proposte formulate dai Dipartimenti, che ne disciplina un incremento progressivo compatibilmente con le esigenze organizzative, funzionali e tecnico informatiche dell’Amministrazione.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Per il 2019/2020 il contingente di personale previsto è di </a:t>
            </a:r>
            <a:r>
              <a:rPr lang="it-IT" sz="1700" dirty="0" smtClean="0">
                <a:latin typeface="Arial" charset="0"/>
              </a:rPr>
              <a:t>quasi </a:t>
            </a:r>
            <a:r>
              <a:rPr lang="it-IT" sz="1700" b="1" dirty="0">
                <a:latin typeface="Arial" charset="0"/>
              </a:rPr>
              <a:t>800 unità, con un incremento di 420 unità</a:t>
            </a:r>
            <a:r>
              <a:rPr lang="it-IT" sz="1700" dirty="0">
                <a:latin typeface="Arial" charset="0"/>
              </a:rPr>
              <a:t> rispetto al precedente contingente di personale ammesso al lavoro agile di </a:t>
            </a:r>
            <a:r>
              <a:rPr lang="it-IT" sz="1700" dirty="0" smtClean="0">
                <a:latin typeface="Arial" charset="0"/>
              </a:rPr>
              <a:t>360 </a:t>
            </a:r>
            <a:r>
              <a:rPr lang="it-IT" sz="1700" dirty="0">
                <a:latin typeface="Arial" charset="0"/>
              </a:rPr>
              <a:t>unità.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it-IT" sz="1700" dirty="0">
              <a:latin typeface="Arial" charset="0"/>
            </a:endParaRPr>
          </a:p>
          <a:p>
            <a:pPr>
              <a:defRPr/>
            </a:pPr>
            <a:endParaRPr lang="it-IT" sz="1700" dirty="0">
              <a:latin typeface="Frutiger LT 45 Light"/>
            </a:endParaRPr>
          </a:p>
        </p:txBody>
      </p:sp>
      <p:sp>
        <p:nvSpPr>
          <p:cNvPr id="57348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CE72BD09-67C5-4884-94FB-84E116A2434C}" type="slidenum">
              <a:rPr lang="it-IT"/>
              <a:pPr algn="ctr"/>
              <a:t>43</a:t>
            </a:fld>
            <a:endParaRPr lang="it-IT"/>
          </a:p>
        </p:txBody>
      </p:sp>
      <p:pic>
        <p:nvPicPr>
          <p:cNvPr id="57349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47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I REQUISITI (1)</a:t>
            </a:r>
            <a:endParaRPr lang="it-IT" altLang="it-IT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9113" y="1341438"/>
            <a:ext cx="7705725" cy="467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La prestazione di lavoro può essere svolta in modalità agile qualora sussistano i seguenti requisiti: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è possibile delocalizzare, almeno in parte, le attività assegnate, senza che sia necessaria la costante presenza fisica nella sede di lavoro;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è possibile utilizzare strumentazioni tecnologiche idonee allo svolgimento della prestazione lavorativa al di fuori della sede di lavoro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la prestazione lavorativa in modalità agile risulta coerente con le esigenze organizzative e funzionali dell’Ufficio;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dipendente gode di autonomia operativa e ha la possibilità di organizzare l’esecuzione della prestazione lavorativa;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è possibile monitorare e verificare i risultati delle attività assegnate rispetto agli obiettivi programmati.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it-IT" sz="1700" dirty="0">
              <a:latin typeface="Arial" charset="0"/>
            </a:endParaRPr>
          </a:p>
          <a:p>
            <a:pPr>
              <a:defRPr/>
            </a:pPr>
            <a:endParaRPr lang="it-IT" sz="1700" dirty="0">
              <a:latin typeface="Frutiger LT 45 Light"/>
            </a:endParaRPr>
          </a:p>
        </p:txBody>
      </p:sp>
      <p:sp>
        <p:nvSpPr>
          <p:cNvPr id="58372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2B44DCD6-F1FD-4BD2-8540-D7860F82C32B}" type="slidenum">
              <a:rPr lang="it-IT"/>
              <a:pPr algn="ctr"/>
              <a:t>44</a:t>
            </a:fld>
            <a:endParaRPr lang="it-IT"/>
          </a:p>
        </p:txBody>
      </p:sp>
      <p:pic>
        <p:nvPicPr>
          <p:cNvPr id="58373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47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I REQUISITI (2)</a:t>
            </a:r>
            <a:endParaRPr lang="it-IT" altLang="it-IT" cap="all" dirty="0" smtClean="0">
              <a:latin typeface="Frutiger LT 45 Light"/>
            </a:endParaRPr>
          </a:p>
        </p:txBody>
      </p:sp>
      <p:sp>
        <p:nvSpPr>
          <p:cNvPr id="59395" name="CasellaDiTesto 15"/>
          <p:cNvSpPr txBox="1">
            <a:spLocks noChangeArrowheads="1"/>
          </p:cNvSpPr>
          <p:nvPr/>
        </p:nvSpPr>
        <p:spPr bwMode="auto">
          <a:xfrm>
            <a:off x="827088" y="2492375"/>
            <a:ext cx="73977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700" b="1"/>
              <a:t>Nella determina</a:t>
            </a:r>
            <a:r>
              <a:rPr lang="it-IT" sz="1700"/>
              <a:t> annuale del Capo Dipartimento dell’Amministrazione Generale, del Personale e dei Servizi, di definizione dei contingenti di personale, sono individuate, su proposta dei singoli Dipartimenti, </a:t>
            </a:r>
            <a:r>
              <a:rPr lang="it-IT" sz="1700" b="1"/>
              <a:t>le attività per le quali è possibile il ricorso al lavoro agile </a:t>
            </a:r>
            <a:r>
              <a:rPr lang="it-IT" sz="1700"/>
              <a:t>in relazione alla natura e alle modalità di svolgimento delle relative prestazioni.</a:t>
            </a:r>
          </a:p>
          <a:p>
            <a:pPr algn="just">
              <a:buFont typeface="Wingdings" pitchFamily="2" charset="2"/>
              <a:buChar char="§"/>
            </a:pPr>
            <a:endParaRPr lang="it-IT" sz="1700"/>
          </a:p>
          <a:p>
            <a:endParaRPr lang="it-IT" sz="1700">
              <a:latin typeface="Frutiger LT 45 Light"/>
            </a:endParaRPr>
          </a:p>
        </p:txBody>
      </p:sp>
      <p:sp>
        <p:nvSpPr>
          <p:cNvPr id="59396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F837C541-E53E-43A8-B697-07A99EBDD672}" type="slidenum">
              <a:rPr lang="it-IT"/>
              <a:pPr algn="ctr"/>
              <a:t>45</a:t>
            </a:fld>
            <a:endParaRPr lang="it-IT"/>
          </a:p>
        </p:txBody>
      </p:sp>
      <p:pic>
        <p:nvPicPr>
          <p:cNvPr id="59397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692150"/>
            <a:ext cx="8385175" cy="5762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LE </a:t>
            </a:r>
            <a:r>
              <a:rPr lang="it-IT" altLang="it-IT" i="1" dirty="0" err="1" smtClean="0">
                <a:latin typeface="Frutiger LT 45 Light"/>
              </a:rPr>
              <a:t>MODALIT</a:t>
            </a:r>
            <a:r>
              <a:rPr lang="it-IT" altLang="it-IT" i="1" cap="all" dirty="0" err="1" smtClean="0">
                <a:latin typeface="Frutiger LT 45 Light"/>
              </a:rPr>
              <a:t>à</a:t>
            </a:r>
            <a:r>
              <a:rPr lang="it-IT" altLang="it-IT" i="1" dirty="0" smtClean="0">
                <a:latin typeface="Frutiger LT 45 Light"/>
              </a:rPr>
              <a:t> DI ACCESSO </a:t>
            </a:r>
            <a:endParaRPr lang="it-IT" altLang="it-IT" cap="all" dirty="0" smtClean="0">
              <a:latin typeface="Frutiger LT 45 Light"/>
            </a:endParaRPr>
          </a:p>
        </p:txBody>
      </p:sp>
      <p:sp>
        <p:nvSpPr>
          <p:cNvPr id="60419" name="CasellaDiTesto 15"/>
          <p:cNvSpPr txBox="1">
            <a:spLocks noChangeArrowheads="1"/>
          </p:cNvSpPr>
          <p:nvPr/>
        </p:nvSpPr>
        <p:spPr bwMode="auto">
          <a:xfrm>
            <a:off x="611188" y="2060575"/>
            <a:ext cx="761365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700"/>
              <a:t>La </a:t>
            </a:r>
            <a:r>
              <a:rPr lang="it-IT" sz="1700" b="1"/>
              <a:t>candidatura</a:t>
            </a:r>
            <a:r>
              <a:rPr lang="it-IT" sz="1700"/>
              <a:t> alla prestazione lavorativa in modalità agile avviene </a:t>
            </a:r>
            <a:r>
              <a:rPr lang="it-IT" sz="1700" b="1"/>
              <a:t>su base volontaria</a:t>
            </a:r>
            <a:r>
              <a:rPr lang="it-IT" sz="1700"/>
              <a:t>, a seguito della pubblicazione della determina annuale del Capo Dipartimento dell’Amministrazione Generale, del Personale e dei Servizi, mediante presentazione dell’</a:t>
            </a:r>
            <a:r>
              <a:rPr lang="it-IT" sz="1700" b="1"/>
              <a:t>istanza</a:t>
            </a:r>
            <a:r>
              <a:rPr lang="it-IT" sz="1700"/>
              <a:t> al </a:t>
            </a:r>
            <a:r>
              <a:rPr lang="it-IT" sz="1700" b="1"/>
              <a:t>superiore gerarchico</a:t>
            </a:r>
            <a:r>
              <a:rPr lang="it-IT" sz="1700"/>
              <a:t>, corredata dalla proposta di </a:t>
            </a:r>
            <a:r>
              <a:rPr lang="it-IT" sz="1700" b="1"/>
              <a:t>Progetto individuale </a:t>
            </a:r>
            <a:r>
              <a:rPr lang="it-IT" sz="1700"/>
              <a:t>di lavoro agile.</a:t>
            </a:r>
          </a:p>
          <a:p>
            <a:pPr algn="just">
              <a:spcAft>
                <a:spcPts val="1200"/>
              </a:spcAft>
            </a:pPr>
            <a:r>
              <a:rPr lang="it-IT" sz="1700"/>
              <a:t>Il </a:t>
            </a:r>
            <a:r>
              <a:rPr lang="it-IT" sz="1700" b="1"/>
              <a:t>Progetto individuale</a:t>
            </a:r>
            <a:r>
              <a:rPr lang="it-IT" sz="1700"/>
              <a:t> è definito dal dipendente d’intesa con il proprio superiore gerarchico, che ne approva i contenuti e le modalità attuative, verificandone la compatibilità con le esigenze organizzative e operative dell’Ufficio.</a:t>
            </a:r>
          </a:p>
          <a:p>
            <a:pPr algn="just">
              <a:buFont typeface="Wingdings" pitchFamily="2" charset="2"/>
              <a:buChar char="§"/>
            </a:pPr>
            <a:endParaRPr lang="it-IT" sz="1700"/>
          </a:p>
          <a:p>
            <a:endParaRPr lang="it-IT" sz="1700">
              <a:latin typeface="Frutiger LT 45 Light"/>
            </a:endParaRPr>
          </a:p>
        </p:txBody>
      </p:sp>
      <p:sp>
        <p:nvSpPr>
          <p:cNvPr id="60420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A390345A-13AC-401E-B770-14BF6A7D20A9}" type="slidenum">
              <a:rPr lang="it-IT"/>
              <a:pPr algn="ctr"/>
              <a:t>46</a:t>
            </a:fld>
            <a:endParaRPr lang="it-IT"/>
          </a:p>
        </p:txBody>
      </p:sp>
      <p:pic>
        <p:nvPicPr>
          <p:cNvPr id="6042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2211388" y="273050"/>
            <a:ext cx="4321175" cy="792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LE </a:t>
            </a:r>
            <a:r>
              <a:rPr lang="it-IT" altLang="it-IT" i="1" dirty="0" err="1" smtClean="0">
                <a:latin typeface="Frutiger LT 45 Light"/>
              </a:rPr>
              <a:t>MODALIT</a:t>
            </a:r>
            <a:r>
              <a:rPr lang="it-IT" altLang="it-IT" i="1" cap="all" dirty="0" err="1" smtClean="0">
                <a:latin typeface="Frutiger LT 45 Light"/>
              </a:rPr>
              <a:t>à</a:t>
            </a:r>
            <a:r>
              <a:rPr lang="it-IT" altLang="it-IT" i="1" dirty="0" smtClean="0">
                <a:latin typeface="Frutiger LT 45 Light"/>
              </a:rPr>
              <a:t> DI ACCESSO </a:t>
            </a:r>
            <a:r>
              <a:rPr lang="it-IT" altLang="it-IT" sz="2000" i="1" dirty="0" smtClean="0">
                <a:latin typeface="Frutiger LT 45 Light"/>
              </a:rPr>
              <a:t>IL PROGETTO INDIVIDUALE  (1)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9113" y="1341438"/>
            <a:ext cx="7705725" cy="389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Il </a:t>
            </a:r>
            <a:r>
              <a:rPr lang="it-IT" sz="1700" b="1" dirty="0">
                <a:latin typeface="Arial" charset="0"/>
              </a:rPr>
              <a:t>superiore gerarchico </a:t>
            </a:r>
            <a:r>
              <a:rPr lang="it-IT" sz="1700" dirty="0">
                <a:latin typeface="Arial" charset="0"/>
              </a:rPr>
              <a:t>verifica la proposta di progetto e in particolare: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che la tipologia di attività svolta dal dipendente rientri tra quelle individuate nella determina annuale;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che non ricorrano cause di esclusione all’accesso alla modalità di lavoro agile;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che l’istanza di partecipazione sia presentata nei termini previsti e sia formalmente corretta.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it-IT" sz="1700" dirty="0">
              <a:latin typeface="Arial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it-IT" sz="1700" dirty="0">
              <a:latin typeface="Arial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it-IT" sz="1700" dirty="0">
              <a:latin typeface="Arial" charset="0"/>
            </a:endParaRPr>
          </a:p>
          <a:p>
            <a:pPr>
              <a:defRPr/>
            </a:pPr>
            <a:endParaRPr lang="it-IT" sz="1700" dirty="0">
              <a:latin typeface="Frutiger LT 45 Light"/>
            </a:endParaRPr>
          </a:p>
        </p:txBody>
      </p:sp>
      <p:sp>
        <p:nvSpPr>
          <p:cNvPr id="61444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C6AFA6CB-0DF3-4CF4-9478-4A544852B91A}" type="slidenum">
              <a:rPr lang="it-IT"/>
              <a:pPr algn="ctr"/>
              <a:t>47</a:t>
            </a:fld>
            <a:endParaRPr lang="it-IT"/>
          </a:p>
        </p:txBody>
      </p:sp>
      <p:pic>
        <p:nvPicPr>
          <p:cNvPr id="6144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2176463" y="185738"/>
            <a:ext cx="4392612" cy="7921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LE </a:t>
            </a:r>
            <a:r>
              <a:rPr lang="it-IT" altLang="it-IT" i="1" dirty="0" err="1" smtClean="0">
                <a:latin typeface="Frutiger LT 45 Light"/>
              </a:rPr>
              <a:t>MODALIT</a:t>
            </a:r>
            <a:r>
              <a:rPr lang="it-IT" altLang="it-IT" i="1" cap="all" dirty="0" err="1" smtClean="0">
                <a:latin typeface="Frutiger LT 45 Light"/>
              </a:rPr>
              <a:t>à</a:t>
            </a:r>
            <a:r>
              <a:rPr lang="it-IT" altLang="it-IT" i="1" dirty="0" smtClean="0">
                <a:latin typeface="Frutiger LT 45 Light"/>
              </a:rPr>
              <a:t> DI ACCESSO </a:t>
            </a:r>
            <a:r>
              <a:rPr lang="it-IT" altLang="it-IT" sz="2000" i="1" dirty="0" smtClean="0">
                <a:latin typeface="Frutiger LT 45 Light"/>
              </a:rPr>
              <a:t>IL PROGETTO INDIVIDUALE  (2)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9113" y="1341438"/>
            <a:ext cx="7705725" cy="472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Il </a:t>
            </a:r>
            <a:r>
              <a:rPr lang="it-IT" sz="1700" b="1" dirty="0">
                <a:latin typeface="Arial" charset="0"/>
              </a:rPr>
              <a:t>Progetto individuale</a:t>
            </a:r>
            <a:r>
              <a:rPr lang="it-IT" sz="1700" dirty="0">
                <a:latin typeface="Arial" charset="0"/>
              </a:rPr>
              <a:t> stabilisce: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processo o settore di attività da espletare in lavoro agile;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la strumentazione tecnologica necessaria allo svolgimento dell’attività lavorativa fuori dalla sede di lavoro e fattibilità tecnica;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la durata del progetto (da un minimo di sei mesi ad un massimo di un anno);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gli obblighi connessi all’espletamento dell’attività in modalità agile;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l’individuazione del numero delle giornate di lavoro agile (da una a sei mensili);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le fasce orarie di </a:t>
            </a:r>
            <a:r>
              <a:rPr lang="it-IT" sz="1700" dirty="0" err="1">
                <a:latin typeface="Arial" charset="0"/>
              </a:rPr>
              <a:t>contattabilità</a:t>
            </a:r>
            <a:r>
              <a:rPr lang="it-IT" sz="1700" dirty="0">
                <a:latin typeface="Arial" charset="0"/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 risultati attesi in base agli obiettivi programmati e verificati sulla base di indicatori quantitativi e/o qualitativi;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 tempi e le modalità del monitoraggio.</a:t>
            </a:r>
            <a:endParaRPr lang="it-IT" sz="1700" dirty="0">
              <a:latin typeface="Frutiger LT 45 Light"/>
            </a:endParaRPr>
          </a:p>
        </p:txBody>
      </p:sp>
      <p:sp>
        <p:nvSpPr>
          <p:cNvPr id="62468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33DF4538-1978-4143-B173-AA841BD3A75B}" type="slidenum">
              <a:rPr lang="it-IT"/>
              <a:pPr algn="ctr"/>
              <a:t>48</a:t>
            </a:fld>
            <a:endParaRPr lang="it-IT"/>
          </a:p>
        </p:txBody>
      </p:sp>
      <p:pic>
        <p:nvPicPr>
          <p:cNvPr id="62469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2360613" y="260350"/>
            <a:ext cx="4319587" cy="792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LE </a:t>
            </a:r>
            <a:r>
              <a:rPr lang="it-IT" altLang="it-IT" i="1" dirty="0" err="1" smtClean="0">
                <a:latin typeface="Frutiger LT 45 Light"/>
              </a:rPr>
              <a:t>MODALIT</a:t>
            </a:r>
            <a:r>
              <a:rPr lang="it-IT" altLang="it-IT" i="1" cap="all" dirty="0" err="1" smtClean="0">
                <a:latin typeface="Frutiger LT 45 Light"/>
              </a:rPr>
              <a:t>à</a:t>
            </a:r>
            <a:r>
              <a:rPr lang="it-IT" altLang="it-IT" i="1" dirty="0" smtClean="0">
                <a:latin typeface="Frutiger LT 45 Light"/>
              </a:rPr>
              <a:t> DI ACCESSO </a:t>
            </a:r>
            <a:r>
              <a:rPr lang="it-IT" altLang="it-IT" sz="2000" i="1" dirty="0" smtClean="0">
                <a:latin typeface="Frutiger LT 45 Light"/>
              </a:rPr>
              <a:t>IL PROGETTO INDIVIDUALE  (3)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63491" name="CasellaDiTesto 15"/>
          <p:cNvSpPr txBox="1">
            <a:spLocks noChangeArrowheads="1"/>
          </p:cNvSpPr>
          <p:nvPr/>
        </p:nvSpPr>
        <p:spPr bwMode="auto">
          <a:xfrm>
            <a:off x="519113" y="1341438"/>
            <a:ext cx="7705725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700" dirty="0"/>
              <a:t>Il </a:t>
            </a:r>
            <a:r>
              <a:rPr lang="it-IT" sz="1700" b="1" dirty="0"/>
              <a:t>Progetto individuale</a:t>
            </a:r>
            <a:r>
              <a:rPr lang="it-IT" sz="1700" dirty="0"/>
              <a:t> è sottoscritto dal lavoratore agile e dal superiore gerarchico ed è, assieme alla candidatura, sottoposto al Responsabile della struttura dirigenziale generale, che li valuta e li approva anche in relazione alle esigenze organizzative e funzionali complessive.</a:t>
            </a:r>
          </a:p>
          <a:p>
            <a:pPr algn="just">
              <a:spcAft>
                <a:spcPts val="1200"/>
              </a:spcAft>
            </a:pPr>
            <a:r>
              <a:rPr lang="it-IT" sz="1700" dirty="0"/>
              <a:t>Per una maggiore </a:t>
            </a:r>
            <a:r>
              <a:rPr lang="it-IT" sz="1700" b="1" dirty="0"/>
              <a:t>trasparenza</a:t>
            </a:r>
            <a:r>
              <a:rPr lang="it-IT" sz="1700" dirty="0"/>
              <a:t>, l’eventuale esito negativo è comunicato al dipendente dopo ogni fase di valutazione in via gerarchica.</a:t>
            </a:r>
          </a:p>
          <a:p>
            <a:pPr algn="just">
              <a:spcAft>
                <a:spcPts val="1200"/>
              </a:spcAft>
            </a:pPr>
            <a:r>
              <a:rPr lang="it-IT" sz="1700" dirty="0"/>
              <a:t>Per il tramite degli Uffici di raccordo con il DAG le istanze ed i progetti, approvati da ciascun Dipartimento, sono trasmessi alla Segreteria </a:t>
            </a:r>
            <a:r>
              <a:rPr lang="it-IT" sz="1700" dirty="0" smtClean="0"/>
              <a:t>tecnica di assistenza.</a:t>
            </a:r>
            <a:endParaRPr lang="it-IT" sz="1700" dirty="0"/>
          </a:p>
        </p:txBody>
      </p:sp>
      <p:sp>
        <p:nvSpPr>
          <p:cNvPr id="63492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8F89C5FD-5DDB-4868-B2FA-1A5F136F3B9D}" type="slidenum">
              <a:rPr lang="it-IT"/>
              <a:pPr algn="ctr"/>
              <a:t>49</a:t>
            </a:fld>
            <a:endParaRPr lang="it-IT"/>
          </a:p>
        </p:txBody>
      </p:sp>
      <p:pic>
        <p:nvPicPr>
          <p:cNvPr id="63493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987824" y="1196752"/>
            <a:ext cx="5976664" cy="511256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 anchor="t"/>
          <a:lstStyle/>
          <a:p>
            <a:pPr algn="just" eaLnBrk="1" hangingPunct="1">
              <a:defRPr/>
            </a:pPr>
            <a:endParaRPr lang="it-IT" sz="11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Freccia a destra 21"/>
          <p:cNvSpPr/>
          <p:nvPr/>
        </p:nvSpPr>
        <p:spPr bwMode="auto">
          <a:xfrm>
            <a:off x="35496" y="2379035"/>
            <a:ext cx="2880320" cy="72000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1030272" y="2544564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it-IT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Finalità</a:t>
            </a:r>
            <a:endParaRPr lang="it-IT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491880" y="1484784"/>
            <a:ext cx="5256584" cy="72008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 anchor="t"/>
          <a:lstStyle/>
          <a:p>
            <a:pPr algn="just" eaLnBrk="1" hangingPunct="1">
              <a:defRPr/>
            </a:pPr>
            <a:r>
              <a:rPr lang="it-IT" sz="1200" i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favorire, attraverso lo sviluppo di una cultura gestionale orientata al risultato, un incremento di efficacia e efficienza dell’azione amministrativa</a:t>
            </a:r>
            <a:endParaRPr lang="it-IT" sz="1200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Ellipse 99"/>
          <p:cNvSpPr/>
          <p:nvPr/>
        </p:nvSpPr>
        <p:spPr bwMode="auto">
          <a:xfrm>
            <a:off x="3275856" y="1593368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31" name="Picture 2" descr="Risultati immagini per finalitÃ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88" y="2325640"/>
            <a:ext cx="792088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491880" y="2262470"/>
            <a:ext cx="5256584" cy="72008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 anchor="t"/>
          <a:lstStyle/>
          <a:p>
            <a:pPr algn="just" eaLnBrk="1" hangingPunct="1">
              <a:defRPr/>
            </a:pPr>
            <a:r>
              <a:rPr lang="it-IT" sz="1200" i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promuovere una visione dell’organizzazione del lavoro ispirata ai principi della flessibilità, dell’autonomia e della responsabilità</a:t>
            </a:r>
            <a:endParaRPr lang="it-IT" sz="1200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Ellipse 99"/>
          <p:cNvSpPr/>
          <p:nvPr/>
        </p:nvSpPr>
        <p:spPr bwMode="auto">
          <a:xfrm>
            <a:off x="3275856" y="2367544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491880" y="3040156"/>
            <a:ext cx="5256584" cy="72008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 anchor="t"/>
          <a:lstStyle/>
          <a:p>
            <a:pPr algn="just" eaLnBrk="1" hangingPunct="1">
              <a:defRPr/>
            </a:pPr>
            <a:r>
              <a:rPr lang="it-IT" sz="1200" i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ottimizzare la diffusione di tecnologie e competenze digitali</a:t>
            </a:r>
            <a:endParaRPr lang="it-IT" sz="1200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Ellipse 99"/>
          <p:cNvSpPr/>
          <p:nvPr/>
        </p:nvSpPr>
        <p:spPr bwMode="auto">
          <a:xfrm>
            <a:off x="3275856" y="3128776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Ellipse 99"/>
          <p:cNvSpPr/>
          <p:nvPr/>
        </p:nvSpPr>
        <p:spPr bwMode="auto">
          <a:xfrm>
            <a:off x="3275856" y="4688008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491880" y="3817842"/>
            <a:ext cx="5256584" cy="72008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 anchor="t"/>
          <a:lstStyle/>
          <a:p>
            <a:pPr algn="just" eaLnBrk="1" hangingPunct="1">
              <a:defRPr/>
            </a:pPr>
            <a:r>
              <a:rPr lang="it-IT" sz="1200" i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rafforzare le misure di conciliazione tra vita lavorativa e vita familiare dei dipendenti</a:t>
            </a:r>
            <a:endParaRPr lang="it-IT" sz="1200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Ellipse 99"/>
          <p:cNvSpPr/>
          <p:nvPr/>
        </p:nvSpPr>
        <p:spPr bwMode="auto">
          <a:xfrm>
            <a:off x="3275856" y="3907528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491880" y="4595528"/>
            <a:ext cx="5256584" cy="72008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 anchor="t"/>
          <a:lstStyle/>
          <a:p>
            <a:pPr algn="just" eaLnBrk="1" hangingPunct="1">
              <a:defRPr/>
            </a:pPr>
            <a:r>
              <a:rPr lang="it-IT" sz="1200" i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promuovere la mobilità sostenibile tramite la riduzione degli spostamenti </a:t>
            </a:r>
            <a:r>
              <a:rPr lang="it-IT" sz="1200" i="1" dirty="0" err="1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casa-lavoro-casa</a:t>
            </a:r>
            <a:endParaRPr lang="it-IT" sz="1200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Ellipse 99"/>
          <p:cNvSpPr/>
          <p:nvPr/>
        </p:nvSpPr>
        <p:spPr bwMode="auto">
          <a:xfrm>
            <a:off x="3275856" y="5461240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lIns="72000" anchor="ctr"/>
          <a:lstStyle/>
          <a:p>
            <a:pPr algn="ctr" eaLnBrk="1" hangingPunct="1"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491880" y="5373216"/>
            <a:ext cx="5256584" cy="720080"/>
          </a:xfrm>
          <a:prstGeom prst="roundRect">
            <a:avLst/>
          </a:prstGeom>
          <a:noFill/>
          <a:ln w="31750">
            <a:noFill/>
          </a:ln>
        </p:spPr>
        <p:txBody>
          <a:bodyPr lIns="72000" tIns="0" rIns="72000" bIns="0" anchor="t"/>
          <a:lstStyle/>
          <a:p>
            <a:pPr algn="just" eaLnBrk="1" hangingPunct="1">
              <a:defRPr/>
            </a:pPr>
            <a:r>
              <a:rPr lang="it-IT" sz="1200" i="1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riprogettare gli spazi di lavoro in relazione alle specifiche attività oggetto del lavoro agile</a:t>
            </a:r>
            <a:endParaRPr lang="it-IT" sz="1200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193675" y="41275"/>
            <a:ext cx="8750300" cy="939800"/>
          </a:xfrm>
        </p:spPr>
        <p:txBody>
          <a:bodyPr/>
          <a:lstStyle/>
          <a:p>
            <a:pPr marL="457200" indent="-457200"/>
            <a:r>
              <a:rPr lang="it-IT" dirty="0" smtClean="0"/>
              <a:t>Il lavoro agile/2</a:t>
            </a:r>
          </a:p>
        </p:txBody>
      </p:sp>
      <p:pic>
        <p:nvPicPr>
          <p:cNvPr id="2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792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GLI ORGANISMI DI SUPPORTO (1) 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64515" name="CasellaDiTesto 15"/>
          <p:cNvSpPr txBox="1">
            <a:spLocks noChangeArrowheads="1"/>
          </p:cNvSpPr>
          <p:nvPr/>
        </p:nvSpPr>
        <p:spPr bwMode="auto">
          <a:xfrm>
            <a:off x="519113" y="1341438"/>
            <a:ext cx="77057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b="1"/>
              <a:t>Commissione per il lavoro agile</a:t>
            </a:r>
            <a:r>
              <a:rPr lang="it-IT" sz="1700"/>
              <a:t>: </a:t>
            </a:r>
          </a:p>
          <a:p>
            <a:pPr lvl="1" algn="just">
              <a:spcAft>
                <a:spcPts val="1200"/>
              </a:spcAft>
            </a:pPr>
            <a:r>
              <a:rPr lang="it-IT" sz="1700"/>
              <a:t>istituita con provvedimento del Capo Dipartimento del DAG, in modo da garantire la rappresentanza di tutti i Dipartimenti, </a:t>
            </a:r>
            <a:r>
              <a:rPr lang="it-IT" sz="1700" b="1"/>
              <a:t>esamina i Progetti individuali</a:t>
            </a:r>
            <a:r>
              <a:rPr lang="it-IT" sz="1700"/>
              <a:t> alla luce dei criteri e principi previsti dal regolamento  assicurandone l’uniformità di interpretazione; </a:t>
            </a:r>
            <a:r>
              <a:rPr lang="it-IT" sz="1700" b="1"/>
              <a:t>redige le graduatorie</a:t>
            </a:r>
            <a:r>
              <a:rPr lang="it-IT" sz="1700"/>
              <a:t> dipartimentali in caso di istanze superiori ai posti disponibili; </a:t>
            </a:r>
            <a:r>
              <a:rPr lang="it-IT" sz="1700" b="1"/>
              <a:t>propone suggerimenti </a:t>
            </a:r>
            <a:r>
              <a:rPr lang="it-IT" sz="1700"/>
              <a:t>e modifiche al regolamento; </a:t>
            </a:r>
            <a:r>
              <a:rPr lang="it-IT" sz="1700" b="1"/>
              <a:t>fornisce pareri consultivi</a:t>
            </a:r>
            <a:r>
              <a:rPr lang="it-IT" sz="1700"/>
              <a:t>; </a:t>
            </a:r>
            <a:r>
              <a:rPr lang="it-IT" sz="1700" b="1"/>
              <a:t>approva la Relazione annuale </a:t>
            </a:r>
            <a:r>
              <a:rPr lang="it-IT" sz="1700"/>
              <a:t>di monitoraggio.</a:t>
            </a:r>
          </a:p>
        </p:txBody>
      </p:sp>
      <p:sp>
        <p:nvSpPr>
          <p:cNvPr id="64516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9A61D4A0-3E29-426D-8606-1FFE2F2C8ED9}" type="slidenum">
              <a:rPr lang="it-IT"/>
              <a:pPr algn="ctr"/>
              <a:t>50</a:t>
            </a:fld>
            <a:endParaRPr lang="it-IT"/>
          </a:p>
        </p:txBody>
      </p:sp>
      <p:pic>
        <p:nvPicPr>
          <p:cNvPr id="64517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792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i="1" dirty="0" smtClean="0">
                <a:latin typeface="Frutiger LT 45 Light"/>
              </a:rPr>
              <a:t>GLI ORGANISMI DI SUPPORTO (2) 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65539" name="CasellaDiTesto 15"/>
          <p:cNvSpPr txBox="1">
            <a:spLocks noChangeArrowheads="1"/>
          </p:cNvSpPr>
          <p:nvPr/>
        </p:nvSpPr>
        <p:spPr bwMode="auto">
          <a:xfrm>
            <a:off x="519113" y="1341438"/>
            <a:ext cx="77057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b="1"/>
              <a:t>Segreteria tecnica</a:t>
            </a:r>
            <a:r>
              <a:rPr lang="it-IT" sz="1700"/>
              <a:t>:</a:t>
            </a:r>
          </a:p>
          <a:p>
            <a:pPr lvl="1" algn="just">
              <a:spcAft>
                <a:spcPts val="1200"/>
              </a:spcAft>
            </a:pPr>
            <a:r>
              <a:rPr lang="it-IT" sz="1700"/>
              <a:t>è costituita una segreteria tecnica di assistenza per l’attuazione del lavoro agile, composta fino ad un massimo di tre funzionari per ogni dipartimento, con compiti istruttori e di ausilio alla Commissione e per la predisposizione del documento che raccoglie gli esiti dei monitoraggi. 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endParaRPr lang="it-IT" sz="1700" b="1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b="1"/>
              <a:t>Referenti per il lavoro agile</a:t>
            </a:r>
            <a:r>
              <a:rPr lang="it-IT" sz="1700"/>
              <a:t>: </a:t>
            </a:r>
          </a:p>
          <a:p>
            <a:pPr lvl="1" algn="just">
              <a:spcAft>
                <a:spcPts val="1200"/>
              </a:spcAft>
            </a:pPr>
            <a:r>
              <a:rPr lang="it-IT" sz="1700"/>
              <a:t>ogni Dipartimento designa uno o più referenti per il lavoro agile, di qualifica dirigenziale, con compiti di informazione ed assistenza di primo livello e di raccolta dei quesiti posti dai dipendenti da trasmettere alla Segreteria tecnica per l’esame della Commissione.</a:t>
            </a:r>
          </a:p>
        </p:txBody>
      </p:sp>
      <p:sp>
        <p:nvSpPr>
          <p:cNvPr id="65540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8EFE9C01-5A24-4D2B-B0E6-645ED23CC23E}" type="slidenum">
              <a:rPr lang="it-IT"/>
              <a:pPr algn="ctr"/>
              <a:t>51</a:t>
            </a:fld>
            <a:endParaRPr lang="it-IT"/>
          </a:p>
        </p:txBody>
      </p:sp>
      <p:pic>
        <p:nvPicPr>
          <p:cNvPr id="6554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476375" y="188913"/>
            <a:ext cx="5245100" cy="7921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sz="2000" i="1" dirty="0" smtClean="0">
                <a:latin typeface="Frutiger LT 45 Light"/>
              </a:rPr>
              <a:t>I CRITERI DI </a:t>
            </a:r>
            <a:r>
              <a:rPr lang="it-IT" altLang="it-IT" sz="2000" i="1" dirty="0" err="1" smtClean="0">
                <a:latin typeface="Frutiger LT 45 Light"/>
              </a:rPr>
              <a:t>PRIORIT</a:t>
            </a:r>
            <a:r>
              <a:rPr lang="it-IT" altLang="it-IT" sz="2000" i="1" cap="all" dirty="0" err="1" smtClean="0">
                <a:latin typeface="Frutiger LT 45 Light"/>
              </a:rPr>
              <a:t>à</a:t>
            </a:r>
            <a:r>
              <a:rPr lang="it-IT" altLang="it-IT" sz="2000" i="1" dirty="0" smtClean="0">
                <a:latin typeface="Frutiger LT 45 Light"/>
              </a:rPr>
              <a:t> PER L’ACCESSO AL LAVORO AGILE (1)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9113" y="1341438"/>
            <a:ext cx="7705725" cy="2646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Qualora le istanze ammissibili siano superiori ai contingenti definiti dalla determina annuale del Capo Dipartimento del DAG, la Commissione per il lavoro agile redige delle apposite graduatorie dipartimentali.</a:t>
            </a:r>
          </a:p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È attribuita in ogni caso precedenza al personale in possesso dei seguenti requisiti: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lavoratori padri e lavoratrici madri nei tre anni successivi alla conclusione del periodo di congedo per maternità;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dipendenti con figli in condizioni di disabilità.</a:t>
            </a:r>
          </a:p>
        </p:txBody>
      </p:sp>
      <p:sp>
        <p:nvSpPr>
          <p:cNvPr id="66564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DDA6D214-FEB8-4D49-B0A7-367D4F27AC4D}" type="slidenum">
              <a:rPr lang="it-IT"/>
              <a:pPr algn="ctr"/>
              <a:t>52</a:t>
            </a:fld>
            <a:endParaRPr lang="it-IT"/>
          </a:p>
        </p:txBody>
      </p:sp>
      <p:pic>
        <p:nvPicPr>
          <p:cNvPr id="6656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403350" y="188913"/>
            <a:ext cx="5400675" cy="6556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sz="2000" i="1" dirty="0" smtClean="0">
                <a:latin typeface="Frutiger LT 45 Light"/>
              </a:rPr>
              <a:t>I CRITERI DI </a:t>
            </a:r>
            <a:r>
              <a:rPr lang="it-IT" altLang="it-IT" sz="2000" i="1" dirty="0" err="1" smtClean="0">
                <a:latin typeface="Frutiger LT 45 Light"/>
              </a:rPr>
              <a:t>PRIORIT</a:t>
            </a:r>
            <a:r>
              <a:rPr lang="it-IT" altLang="it-IT" sz="2000" i="1" cap="all" dirty="0" err="1" smtClean="0">
                <a:latin typeface="Frutiger LT 45 Light"/>
              </a:rPr>
              <a:t>à</a:t>
            </a:r>
            <a:r>
              <a:rPr lang="it-IT" altLang="it-IT" sz="2000" i="1" dirty="0" smtClean="0">
                <a:latin typeface="Frutiger LT 45 Light"/>
              </a:rPr>
              <a:t> PER L’ACCESSO AL LAVORO AGILE (2)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750" y="981075"/>
            <a:ext cx="8024813" cy="441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Le graduatorie dipartimentali sono inoltre definite tenendo conto delle seguenti condizioni e relativi punteggi, tra loro cumulabili: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situazione di disabilità psico-fisica, anche transitoria, ovvero particolari condizioni di salute che rendano disagevole il raggiungimento della sede di lavoro, debitamente documentate;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dipendenti in situazione di </a:t>
            </a:r>
            <a:r>
              <a:rPr lang="it-IT" sz="1700" dirty="0" err="1">
                <a:latin typeface="Arial" charset="0"/>
              </a:rPr>
              <a:t>monogenitorialità</a:t>
            </a:r>
            <a:r>
              <a:rPr lang="it-IT" sz="1700" dirty="0">
                <a:latin typeface="Arial" charset="0"/>
              </a:rPr>
              <a:t> con figli minori di 13 anni;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esigenze di cura nei confronti di figli minori;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esigenze di assistenza nei confronti di uno o più familiari affetti da patologie che ne compromettano l’autonomia, ivi compresi i partner conviventi, debitamente documentate;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distanza tra il domicilio e la sede di lavoro;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non fruizione di agevolazioni in termini di congedi o permessi giornalieri (es. i permessi previsti dalla l. 104/1992). </a:t>
            </a:r>
          </a:p>
        </p:txBody>
      </p:sp>
      <p:sp>
        <p:nvSpPr>
          <p:cNvPr id="67588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7EEAFDA8-C5D3-46D4-9D5B-315AF4D1A4A8}" type="slidenum">
              <a:rPr lang="it-IT"/>
              <a:pPr algn="ctr"/>
              <a:t>53</a:t>
            </a:fld>
            <a:endParaRPr lang="it-IT"/>
          </a:p>
        </p:txBody>
      </p:sp>
      <p:pic>
        <p:nvPicPr>
          <p:cNvPr id="67589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431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sz="2000" i="1" dirty="0" smtClean="0">
                <a:latin typeface="Frutiger LT 45 Light"/>
              </a:rPr>
              <a:t>AVVIO DEL LAVORO AGILE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750" y="981075"/>
            <a:ext cx="8024813" cy="426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All’esito dei lavori della commissione il Capo della Direzione del Personale approva, con proprio provvedimento l’elenco del personale ammesso al lavoro agile ovvero le eventuali graduatorie di ammissione e ne fornisce comunicazione agli interessati ed alle strutture dipartimentali.</a:t>
            </a:r>
          </a:p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Ogni dirigente preposto al personale ammesso al lavoro agile predispone </a:t>
            </a:r>
            <a:r>
              <a:rPr lang="it-IT" sz="1700" b="1" dirty="0">
                <a:latin typeface="Arial" charset="0"/>
              </a:rPr>
              <a:t>l’Accordo individuale</a:t>
            </a:r>
            <a:r>
              <a:rPr lang="it-IT" sz="1700" dirty="0">
                <a:latin typeface="Arial" charset="0"/>
              </a:rPr>
              <a:t>, secondo il format predisposto dall’Amministrazione, che sarà sottoscritto dallo stesso e dal dipendente.</a:t>
            </a:r>
          </a:p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All’Accordo è allegato: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copia del progetto individuale di lavoro agile approvato;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documento contenente le prescrizioni in materia di sicurezza della rete e dei dati dell’Amministrazione;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l’informativa in materia di tutela della salute e sicurezza del dipendente nei luoghi di lavoro, sottoscritta dal lavoratore; </a:t>
            </a:r>
          </a:p>
        </p:txBody>
      </p:sp>
      <p:sp>
        <p:nvSpPr>
          <p:cNvPr id="68612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E4B070F3-BD0A-4F96-A6AE-7EEEA315E1DB}" type="slidenum">
              <a:rPr lang="it-IT"/>
              <a:pPr algn="ctr"/>
              <a:t>54</a:t>
            </a:fld>
            <a:endParaRPr lang="it-IT"/>
          </a:p>
        </p:txBody>
      </p:sp>
      <p:pic>
        <p:nvPicPr>
          <p:cNvPr id="68613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047750" y="219075"/>
            <a:ext cx="5976938" cy="7175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sz="2000" i="1" dirty="0" smtClean="0">
                <a:latin typeface="Frutiger LT 45 Light"/>
              </a:rPr>
              <a:t>LE </a:t>
            </a:r>
            <a:r>
              <a:rPr lang="it-IT" altLang="it-IT" sz="2000" i="1" dirty="0" err="1" smtClean="0">
                <a:latin typeface="Frutiger LT 45 Light"/>
              </a:rPr>
              <a:t>MODALIT</a:t>
            </a:r>
            <a:r>
              <a:rPr lang="it-IT" altLang="it-IT" sz="2000" i="1" cap="all" dirty="0" err="1" smtClean="0">
                <a:latin typeface="Frutiger LT 45 Light"/>
              </a:rPr>
              <a:t>à</a:t>
            </a:r>
            <a:r>
              <a:rPr lang="it-IT" altLang="it-IT" sz="2000" i="1" dirty="0" smtClean="0">
                <a:latin typeface="Frutiger LT 45 Light"/>
              </a:rPr>
              <a:t> DI ESERCIZIO </a:t>
            </a:r>
            <a:r>
              <a:rPr lang="it-IT" altLang="it-IT" sz="2000" i="1" dirty="0" err="1" smtClean="0">
                <a:latin typeface="Frutiger LT 45 Light"/>
              </a:rPr>
              <a:t>DELL’ATTIVIT</a:t>
            </a:r>
            <a:r>
              <a:rPr lang="it-IT" altLang="it-IT" sz="2000" i="1" cap="all" dirty="0" err="1" smtClean="0">
                <a:latin typeface="Frutiger LT 45 Light"/>
              </a:rPr>
              <a:t>à</a:t>
            </a:r>
            <a:r>
              <a:rPr lang="it-IT" altLang="it-IT" sz="2000" i="1" dirty="0" smtClean="0">
                <a:latin typeface="Frutiger LT 45 Light"/>
              </a:rPr>
              <a:t> LAVORATIVA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69635" name="CasellaDiTesto 15"/>
          <p:cNvSpPr txBox="1">
            <a:spLocks noChangeArrowheads="1"/>
          </p:cNvSpPr>
          <p:nvPr/>
        </p:nvSpPr>
        <p:spPr bwMode="auto">
          <a:xfrm>
            <a:off x="539750" y="981075"/>
            <a:ext cx="8024813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700" b="1"/>
              <a:t>L’attività lavorativa</a:t>
            </a:r>
            <a:r>
              <a:rPr lang="it-IT" sz="1700"/>
              <a:t> al di fuori della sede di lavoro, nel luogo individuato discrezionalmente dal dipendente nel rispetto delle disposizioni sulla tutela e sicurezza dei luoghi di lavoro e sulla riservatezza e sicurezza dei dati, </a:t>
            </a:r>
            <a:r>
              <a:rPr lang="it-IT" sz="1700" b="1"/>
              <a:t>è consentita per un massimo di sei giornate lavorative</a:t>
            </a:r>
            <a:r>
              <a:rPr lang="it-IT" sz="1700"/>
              <a:t>, da concordare con il superiore gerarchico in relazione alle attività ed alle esigenze operative della struttura di appartenenza.</a:t>
            </a:r>
          </a:p>
          <a:p>
            <a:pPr algn="just">
              <a:spcAft>
                <a:spcPts val="1200"/>
              </a:spcAft>
            </a:pPr>
            <a:r>
              <a:rPr lang="it-IT" sz="1700" b="1"/>
              <a:t>In via eccezionale</a:t>
            </a:r>
            <a:r>
              <a:rPr lang="it-IT" sz="1700"/>
              <a:t>, per motivi connessi a specifiche, rilevanti e documentate esigenze del dipendente, </a:t>
            </a:r>
            <a:r>
              <a:rPr lang="it-IT" sz="1700" b="1"/>
              <a:t>la Commissione ha facoltà di ampliare</a:t>
            </a:r>
            <a:r>
              <a:rPr lang="it-IT" sz="1700"/>
              <a:t> il numero delle giornate lavorative che possono essere espletate in modalità agile.</a:t>
            </a:r>
          </a:p>
          <a:p>
            <a:pPr algn="just">
              <a:spcAft>
                <a:spcPts val="1200"/>
              </a:spcAft>
            </a:pPr>
            <a:r>
              <a:rPr lang="it-IT" sz="1700"/>
              <a:t>Il personale di qualifica non dirigenziale deve garantire, nell’arco della giornata di lavoro agile, la </a:t>
            </a:r>
            <a:r>
              <a:rPr lang="it-IT" sz="1700" b="1"/>
              <a:t>reperibilità telefonica </a:t>
            </a:r>
            <a:r>
              <a:rPr lang="it-IT" sz="1700"/>
              <a:t>per almeno tre ore, in fasce orarie anche discontinue, individuate nel Progetto di lavoro agile. </a:t>
            </a:r>
          </a:p>
          <a:p>
            <a:pPr algn="just">
              <a:spcAft>
                <a:spcPts val="1200"/>
              </a:spcAft>
            </a:pPr>
            <a:r>
              <a:rPr lang="it-IT" sz="1700" b="1"/>
              <a:t>La Commissione </a:t>
            </a:r>
            <a:r>
              <a:rPr lang="it-IT" sz="1700"/>
              <a:t>per il lavoro agile </a:t>
            </a:r>
            <a:r>
              <a:rPr lang="it-IT" sz="1700" b="1"/>
              <a:t>può accogliere in via d’urgenza le istanze presentate</a:t>
            </a:r>
            <a:r>
              <a:rPr lang="it-IT" sz="1700"/>
              <a:t> per sopravvenuti ed eccezionali motivi connessi a specifiche, rilevanti e documentate esigenze del dipendente o della struttura, al di furi dell’elenco o della graduatoria, </a:t>
            </a:r>
            <a:r>
              <a:rPr lang="it-IT" sz="1700" b="1"/>
              <a:t>anche in deroga al contingente massimo previsto</a:t>
            </a:r>
            <a:r>
              <a:rPr lang="it-IT" sz="1700"/>
              <a:t>.</a:t>
            </a:r>
          </a:p>
        </p:txBody>
      </p:sp>
      <p:sp>
        <p:nvSpPr>
          <p:cNvPr id="69636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0FFE2292-AED8-4E55-AAD7-92C8F5B47B9F}" type="slidenum">
              <a:rPr lang="it-IT"/>
              <a:pPr algn="ctr"/>
              <a:t>55</a:t>
            </a:fld>
            <a:endParaRPr lang="it-IT"/>
          </a:p>
        </p:txBody>
      </p:sp>
      <p:pic>
        <p:nvPicPr>
          <p:cNvPr id="69637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431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sz="2000" i="1" dirty="0" smtClean="0">
                <a:latin typeface="Frutiger LT 45 Light"/>
              </a:rPr>
              <a:t>IL MONITORAGGIO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750" y="981075"/>
            <a:ext cx="8024813" cy="478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Durante il periodo di svolgimento del lavoro agile: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</a:t>
            </a:r>
            <a:r>
              <a:rPr lang="it-IT" sz="1700" b="1" dirty="0">
                <a:latin typeface="Arial" charset="0"/>
              </a:rPr>
              <a:t>dipendente</a:t>
            </a:r>
            <a:r>
              <a:rPr lang="it-IT" sz="1700" dirty="0">
                <a:latin typeface="Arial" charset="0"/>
              </a:rPr>
              <a:t> compila: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latin typeface="Arial" charset="0"/>
              </a:rPr>
              <a:t>alla fine di ogni giornata in modalità agile una </a:t>
            </a:r>
            <a:r>
              <a:rPr lang="it-IT" sz="1700" b="1" dirty="0">
                <a:latin typeface="Arial" charset="0"/>
              </a:rPr>
              <a:t>scheda di sintesi</a:t>
            </a:r>
            <a:r>
              <a:rPr lang="it-IT" sz="1700" dirty="0">
                <a:latin typeface="Arial" charset="0"/>
              </a:rPr>
              <a:t> delle attività svolte;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latin typeface="Arial" charset="0"/>
              </a:rPr>
              <a:t>secondo la cadenza prevista nel progetto una </a:t>
            </a:r>
            <a:r>
              <a:rPr lang="it-IT" sz="1700" b="1" dirty="0">
                <a:latin typeface="Arial" charset="0"/>
              </a:rPr>
              <a:t>scheda di monitoraggio </a:t>
            </a:r>
            <a:r>
              <a:rPr lang="it-IT" sz="1700" dirty="0">
                <a:latin typeface="Arial" charset="0"/>
              </a:rPr>
              <a:t>che individua le attività, gli obiettivi, i risultati e gli indicatori utilizzati per la verifica dei risultati, da sottoporre all’approvazione del superiore gerarchico.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</a:t>
            </a:r>
            <a:r>
              <a:rPr lang="it-IT" sz="1700" b="1" dirty="0">
                <a:latin typeface="Arial" charset="0"/>
              </a:rPr>
              <a:t>dirigente</a:t>
            </a:r>
            <a:r>
              <a:rPr lang="it-IT" sz="1700" dirty="0">
                <a:latin typeface="Arial" charset="0"/>
              </a:rPr>
              <a:t> preposto al lavoratore agile redige, al termine del Progetto individuale, un </a:t>
            </a:r>
            <a:r>
              <a:rPr lang="it-IT" sz="1700" b="1" dirty="0">
                <a:latin typeface="Arial" charset="0"/>
              </a:rPr>
              <a:t>report sui risultati</a:t>
            </a:r>
            <a:r>
              <a:rPr lang="it-IT" sz="1700" dirty="0">
                <a:latin typeface="Arial" charset="0"/>
              </a:rPr>
              <a:t> e gli eventuali scostamenti rispetto a quanto prefissato da trasmettere alla Segreteria tecnica.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La </a:t>
            </a:r>
            <a:r>
              <a:rPr lang="it-IT" sz="1700" b="1" dirty="0">
                <a:latin typeface="Arial" charset="0"/>
              </a:rPr>
              <a:t>Segreteria tecnica</a:t>
            </a:r>
            <a:r>
              <a:rPr lang="it-IT" sz="1700" dirty="0">
                <a:latin typeface="Arial" charset="0"/>
              </a:rPr>
              <a:t> ha cura di raccogliere, analizzare ed elaborare i report acquisiti ai fini della predisposizione della Relazione che la Commissione per il lavoro agile presenta annualmente al Capo Dipartimento del DAG e al Comitato Unico di Garanzia.</a:t>
            </a:r>
          </a:p>
        </p:txBody>
      </p:sp>
      <p:sp>
        <p:nvSpPr>
          <p:cNvPr id="70660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252E1821-E083-4EAB-9996-E330CC7E14F2}" type="slidenum">
              <a:rPr lang="it-IT"/>
              <a:pPr algn="ctr"/>
              <a:t>56</a:t>
            </a:fld>
            <a:endParaRPr lang="it-IT"/>
          </a:p>
        </p:txBody>
      </p:sp>
      <p:pic>
        <p:nvPicPr>
          <p:cNvPr id="70661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431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altLang="it-IT" sz="2000" i="1" dirty="0" smtClean="0">
                <a:latin typeface="Frutiger LT 45 Light"/>
              </a:rPr>
              <a:t>PERCORSI DI FORMAZIONE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750" y="981075"/>
            <a:ext cx="802481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endParaRPr lang="it-IT" sz="1700" dirty="0">
              <a:latin typeface="Arial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it-IT" sz="1700" dirty="0">
                <a:latin typeface="Arial" charset="0"/>
              </a:rPr>
              <a:t>L’amministrazione definisce specifici percorsi di formazione rivolti al personale che accede al lavoro agile in base ai ruoli ricoperti, anche con riferimento ai profili della tutela della salute e sicurezza nei luoghi di lavoro: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A partire dal prossimo </a:t>
            </a:r>
            <a:r>
              <a:rPr lang="it-IT" sz="1700" b="1" dirty="0" smtClean="0">
                <a:latin typeface="Arial" charset="0"/>
              </a:rPr>
              <a:t>20 </a:t>
            </a:r>
            <a:r>
              <a:rPr lang="it-IT" sz="1700" b="1" dirty="0">
                <a:latin typeface="Arial" charset="0"/>
              </a:rPr>
              <a:t>maggio </a:t>
            </a:r>
            <a:r>
              <a:rPr lang="it-IT" sz="1700" dirty="0">
                <a:latin typeface="Arial" charset="0"/>
              </a:rPr>
              <a:t>i dipendenti interessati potranno partecipare ad appositi </a:t>
            </a:r>
            <a:r>
              <a:rPr lang="it-IT" sz="1700" dirty="0" err="1">
                <a:latin typeface="Arial" charset="0"/>
              </a:rPr>
              <a:t>webinar</a:t>
            </a:r>
            <a:r>
              <a:rPr lang="it-IT" sz="1700" dirty="0">
                <a:latin typeface="Arial" charset="0"/>
              </a:rPr>
              <a:t>, organizzati dalla Direzione del Personale con il supporto della Scuola Nazionale dell’Amministrazione, attraverso i quali si potrà dialogare con l’Amministrazione sulle novità intervenute;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Il </a:t>
            </a:r>
            <a:r>
              <a:rPr lang="it-IT" sz="1700" b="1" dirty="0">
                <a:latin typeface="Arial" charset="0"/>
              </a:rPr>
              <a:t>14 maggio </a:t>
            </a:r>
            <a:r>
              <a:rPr lang="it-IT" sz="1700" dirty="0">
                <a:latin typeface="Arial" charset="0"/>
              </a:rPr>
              <a:t>il nuovo regolamento sarà anche oggetto di un workshop organizzato in occasione del Forum PA 2019;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latin typeface="Arial" charset="0"/>
              </a:rPr>
              <a:t>I </a:t>
            </a:r>
            <a:r>
              <a:rPr lang="it-IT" sz="1700" b="1" dirty="0">
                <a:latin typeface="Arial" charset="0"/>
              </a:rPr>
              <a:t>dirigenti</a:t>
            </a:r>
            <a:r>
              <a:rPr lang="it-IT" sz="1700" dirty="0">
                <a:latin typeface="Arial" charset="0"/>
              </a:rPr>
              <a:t> di II fascia saranno chiamati ad apposite sessioni formative, promosse dalla Direzione del Personale sempre in collaborazione con la Scuola Nazionale dell’Amministrazione.</a:t>
            </a:r>
          </a:p>
          <a:p>
            <a:pPr algn="just">
              <a:spcAft>
                <a:spcPts val="1200"/>
              </a:spcAft>
              <a:defRPr/>
            </a:pPr>
            <a:endParaRPr lang="it-IT" sz="1700" dirty="0">
              <a:latin typeface="Arial" charset="0"/>
            </a:endParaRPr>
          </a:p>
        </p:txBody>
      </p:sp>
      <p:sp>
        <p:nvSpPr>
          <p:cNvPr id="71684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DF6AC122-56AE-4E87-9B4D-CB6D9BF6C586}" type="slidenum">
              <a:rPr lang="it-IT"/>
              <a:pPr algn="ctr"/>
              <a:t>57</a:t>
            </a:fld>
            <a:endParaRPr lang="it-IT"/>
          </a:p>
        </p:txBody>
      </p:sp>
      <p:pic>
        <p:nvPicPr>
          <p:cNvPr id="7168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385175" cy="431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sz="2000" i="1" dirty="0" smtClean="0">
                <a:latin typeface="Frutiger LT 45 Light"/>
              </a:rPr>
              <a:t>DALLO SMART WORKING </a:t>
            </a:r>
            <a:r>
              <a:rPr lang="it-IT" altLang="it-IT" sz="2000" i="1" dirty="0" smtClean="0">
                <a:latin typeface="Frutiger LT 45 Light"/>
              </a:rPr>
              <a:t>ALLA </a:t>
            </a:r>
            <a:r>
              <a:rPr lang="it-IT" altLang="it-IT" sz="2000" i="1" dirty="0" smtClean="0">
                <a:latin typeface="Frutiger LT 45 Light"/>
              </a:rPr>
              <a:t>SMART ORGANIZATION</a:t>
            </a:r>
            <a:endParaRPr lang="it-IT" altLang="it-IT" sz="2000" cap="all" dirty="0" smtClean="0">
              <a:latin typeface="Frutiger LT 45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750" y="981075"/>
            <a:ext cx="8024813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endParaRPr lang="it-IT" sz="1700" dirty="0">
              <a:latin typeface="Arial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it-IT" sz="1700" dirty="0" smtClean="0">
                <a:latin typeface="Arial" charset="0"/>
              </a:rPr>
              <a:t>NUOVI MODELLI DI ORGANIZZAZIONE DEL LAVORO</a:t>
            </a:r>
          </a:p>
          <a:p>
            <a:pPr algn="just">
              <a:spcAft>
                <a:spcPts val="1200"/>
              </a:spcAft>
              <a:defRPr/>
            </a:pPr>
            <a:endParaRPr lang="it-IT" sz="1700" dirty="0">
              <a:latin typeface="Arial" charset="0"/>
            </a:endParaRPr>
          </a:p>
          <a:p>
            <a:pPr algn="just">
              <a:spcAft>
                <a:spcPts val="1200"/>
              </a:spcAft>
              <a:defRPr/>
            </a:pPr>
            <a:endParaRPr lang="it-IT" sz="1700" dirty="0" smtClean="0">
              <a:latin typeface="Arial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 smtClean="0">
                <a:latin typeface="Arial" charset="0"/>
              </a:rPr>
              <a:t>I DIRIGENTI DEI SERVIZI ISPETTIVI DI FINANZA PUBBLICA DELLA RGS;</a:t>
            </a:r>
            <a:endParaRPr lang="it-IT" sz="1700" dirty="0">
              <a:latin typeface="Arial" charset="0"/>
            </a:endParaRPr>
          </a:p>
          <a:p>
            <a:pPr algn="just">
              <a:spcAft>
                <a:spcPts val="1200"/>
              </a:spcAft>
              <a:defRPr/>
            </a:pPr>
            <a:endParaRPr lang="it-IT" sz="1700" dirty="0">
              <a:latin typeface="Arial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1700" dirty="0" smtClean="0">
                <a:latin typeface="Arial" charset="0"/>
              </a:rPr>
              <a:t>LA SEDE DISTACCATA DI LATINA DELL’UFFICIO VII DELLA DSII.</a:t>
            </a:r>
            <a:endParaRPr lang="it-IT" sz="1700" dirty="0">
              <a:latin typeface="Arial" charset="0"/>
            </a:endParaRPr>
          </a:p>
          <a:p>
            <a:pPr algn="just">
              <a:spcAft>
                <a:spcPts val="1200"/>
              </a:spcAft>
              <a:defRPr/>
            </a:pPr>
            <a:endParaRPr lang="it-IT" sz="1700" dirty="0">
              <a:latin typeface="Arial" charset="0"/>
            </a:endParaRPr>
          </a:p>
        </p:txBody>
      </p:sp>
      <p:sp>
        <p:nvSpPr>
          <p:cNvPr id="71684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100388" y="6524625"/>
            <a:ext cx="2840037" cy="179388"/>
          </a:xfrm>
          <a:noFill/>
        </p:spPr>
        <p:txBody>
          <a:bodyPr/>
          <a:lstStyle/>
          <a:p>
            <a:pPr algn="ctr"/>
            <a:fld id="{DF6AC122-56AE-4E87-9B4D-CB6D9BF6C586}" type="slidenum">
              <a:rPr lang="it-IT"/>
              <a:pPr algn="ctr"/>
              <a:t>58</a:t>
            </a:fld>
            <a:endParaRPr lang="it-IT"/>
          </a:p>
        </p:txBody>
      </p:sp>
      <p:pic>
        <p:nvPicPr>
          <p:cNvPr id="71685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188913"/>
            <a:ext cx="18684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59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arrotondato 24"/>
          <p:cNvSpPr/>
          <p:nvPr/>
        </p:nvSpPr>
        <p:spPr bwMode="auto">
          <a:xfrm>
            <a:off x="238125" y="1136650"/>
            <a:ext cx="8748713" cy="4956175"/>
          </a:xfrm>
          <a:prstGeom prst="roundRect">
            <a:avLst/>
          </a:prstGeom>
          <a:solidFill>
            <a:srgbClr val="F9F9F9"/>
          </a:solid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36000" tIns="36000" rIns="36000" bIns="36000" anchor="ctr">
            <a:normAutofit/>
          </a:bodyPr>
          <a:lstStyle/>
          <a:p>
            <a:pPr algn="ctr" defTabSz="958850">
              <a:defRPr/>
            </a:pPr>
            <a:endParaRPr lang="it-IT" sz="1800" dirty="0">
              <a:solidFill>
                <a:srgbClr val="003399"/>
              </a:solidFill>
              <a:latin typeface="Arial" charset="0"/>
              <a:ea typeface="+mn-ea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-180975" y="333375"/>
            <a:ext cx="713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defRPr/>
            </a:pPr>
            <a:r>
              <a:rPr lang="it-IT" b="1" dirty="0">
                <a:solidFill>
                  <a:srgbClr val="003399"/>
                </a:solidFill>
                <a:latin typeface="Verdana" pitchFamily="34" charset="0"/>
                <a:ea typeface="+mn-ea"/>
              </a:rPr>
              <a:t>MEF – Il contesto di riferimento/1</a:t>
            </a:r>
          </a:p>
        </p:txBody>
      </p:sp>
      <p:pic>
        <p:nvPicPr>
          <p:cNvPr id="18436" name="Picture 2" descr="C:\Users\giovanni.zammitti\Desktop\ALTRO\Master EMMAP COLAIACOMO\SLIDE FINALI\ORGANIGRAMMA ME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813" y="1725613"/>
            <a:ext cx="86772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Risultati immagini per logo m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28750"/>
            <a:ext cx="7191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/>
        </p:nvGraphicFramePr>
        <p:xfrm>
          <a:off x="2195736" y="3645024"/>
          <a:ext cx="4824536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0825" y="2125663"/>
          <a:ext cx="8568953" cy="1591072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4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8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6376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PERSONALE MEF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DISTRIBUZIONE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</a:t>
                      </a:r>
                      <a:r>
                        <a:rPr lang="it-IT" sz="14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GENERE</a:t>
                      </a:r>
                      <a:endParaRPr lang="it-IT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Unità complessive</a:t>
                      </a:r>
                      <a:endParaRPr lang="it-IT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8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DONNE</a:t>
                      </a:r>
                      <a:endParaRPr lang="it-IT" sz="1400" b="1" i="0" u="none" strike="noStrike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55%</a:t>
                      </a:r>
                      <a:endParaRPr lang="it-IT" sz="1400" b="1" i="0" u="none" strike="noStrike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4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UOMINI</a:t>
                      </a:r>
                      <a:endParaRPr lang="it-IT" sz="1400" b="1" i="0" u="none" strike="noStrike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4.586</a:t>
                      </a:r>
                      <a:endParaRPr lang="it-IT" sz="1400" b="1" i="0" u="none" strike="noStrike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45%</a:t>
                      </a:r>
                      <a:endParaRPr lang="it-IT" sz="1400" b="1" i="0" u="none" strike="noStrike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6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Totali complessivi e percentuali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10.185</a:t>
                      </a:r>
                      <a:endParaRPr lang="it-IT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t-IT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 bwMode="auto">
          <a:xfrm>
            <a:off x="-180975" y="333375"/>
            <a:ext cx="713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defRPr/>
            </a:pPr>
            <a:r>
              <a:rPr lang="it-IT" b="1" dirty="0">
                <a:solidFill>
                  <a:srgbClr val="003399"/>
                </a:solidFill>
                <a:latin typeface="Verdana" pitchFamily="34" charset="0"/>
                <a:ea typeface="+mn-ea"/>
              </a:rPr>
              <a:t>MEF – Il contesto di riferimento/2</a:t>
            </a:r>
          </a:p>
        </p:txBody>
      </p:sp>
      <p:sp>
        <p:nvSpPr>
          <p:cNvPr id="8" name="Freccia a destra 7"/>
          <p:cNvSpPr/>
          <p:nvPr/>
        </p:nvSpPr>
        <p:spPr bwMode="auto">
          <a:xfrm>
            <a:off x="35496" y="1052736"/>
            <a:ext cx="2880320" cy="72008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 bwMode="auto">
          <a:xfrm>
            <a:off x="827088" y="1104900"/>
            <a:ext cx="1957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Distribuzione</a:t>
            </a:r>
          </a:p>
          <a:p>
            <a:pPr algn="ctr" eaLnBrk="1" hangingPunct="1">
              <a:defRPr/>
            </a:pPr>
            <a:r>
              <a:rPr lang="it-IT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 genere </a:t>
            </a:r>
          </a:p>
        </p:txBody>
      </p:sp>
      <p:sp>
        <p:nvSpPr>
          <p:cNvPr id="1026" name="AutoShape 2" descr="Risultati immagini per colleagu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28" name="AutoShape 4" descr="Risultati immagini per colleagu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987675" y="981075"/>
            <a:ext cx="5976938" cy="8636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 anchor="ctr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personale MEF, distinto per genere, consta di 5.599 donne e 4.586 uomini, pari rispettivamente al 55% e al 45% del totale della popolazione (dato rilevato al 1 gennaio 2018).</a:t>
            </a:r>
          </a:p>
        </p:txBody>
      </p:sp>
      <p:sp>
        <p:nvSpPr>
          <p:cNvPr id="1033" name="AutoShape 9" descr="Risultati immagini per man woma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1034" name="Picture 10" descr="C:\Users\giovanni.zammitti\Desktop\ALTRO\Master EMMAP COLAIACOMO\SLIDE FINALI\large-man-woman-bathroom-sign-md.png"/>
          <p:cNvPicPr>
            <a:picLocks noChangeAspect="1" noChangeArrowheads="1"/>
          </p:cNvPicPr>
          <p:nvPr/>
        </p:nvPicPr>
        <p:blipFill>
          <a:blip r:embed="rId3" cstate="print"/>
          <a:srcRect t="7469" b="7435"/>
          <a:stretch>
            <a:fillRect/>
          </a:stretch>
        </p:blipFill>
        <p:spPr bwMode="auto">
          <a:xfrm>
            <a:off x="286952" y="1052736"/>
            <a:ext cx="648072" cy="67403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 bwMode="auto">
          <a:xfrm>
            <a:off x="-180975" y="333375"/>
            <a:ext cx="713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defRPr/>
            </a:pPr>
            <a:r>
              <a:rPr lang="it-IT" b="1" dirty="0">
                <a:solidFill>
                  <a:srgbClr val="003399"/>
                </a:solidFill>
                <a:latin typeface="Verdana" pitchFamily="34" charset="0"/>
                <a:ea typeface="+mn-ea"/>
              </a:rPr>
              <a:t>MEF – Il contesto di riferimento/3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0825" y="2217738"/>
          <a:ext cx="8712968" cy="1570825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7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33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84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82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PERSONALE MEF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7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DISTRIBUZIONE </a:t>
                      </a:r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TERRITORIALE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Donna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Uomo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Unità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complessive</a:t>
                      </a:r>
                      <a:endParaRPr lang="it-IT" sz="16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2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FFC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CENTRALI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FFC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FFC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FFC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FFC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PERIFERICI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Totali complessivi e percentuali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reccia a destra 9"/>
          <p:cNvSpPr/>
          <p:nvPr/>
        </p:nvSpPr>
        <p:spPr bwMode="auto">
          <a:xfrm>
            <a:off x="35496" y="1052736"/>
            <a:ext cx="2880320" cy="72008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908050" y="1104900"/>
            <a:ext cx="1957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Distribuzione</a:t>
            </a:r>
          </a:p>
          <a:p>
            <a:pPr algn="ctr" eaLnBrk="1" hangingPunct="1">
              <a:defRPr/>
            </a:pPr>
            <a:r>
              <a:rPr lang="it-IT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territoriale</a:t>
            </a:r>
          </a:p>
        </p:txBody>
      </p:sp>
      <p:pic>
        <p:nvPicPr>
          <p:cNvPr id="48130" name="Picture 2" descr="Risultati immagini per italia"/>
          <p:cNvPicPr>
            <a:picLocks noChangeAspect="1" noChangeArrowheads="1"/>
          </p:cNvPicPr>
          <p:nvPr/>
        </p:nvPicPr>
        <p:blipFill>
          <a:blip r:embed="rId2" cstate="print"/>
          <a:srcRect l="43679" t="12193" r="42881" b="63420"/>
          <a:stretch>
            <a:fillRect/>
          </a:stretch>
        </p:blipFill>
        <p:spPr bwMode="auto">
          <a:xfrm>
            <a:off x="285808" y="1041688"/>
            <a:ext cx="720080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987675" y="981075"/>
            <a:ext cx="5976938" cy="8636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 anchor="ctr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10.185 unità di personale del MEF sono dislocate sul territorio nazionale come segue: 4.863 nelle sedi centrali, pari al 47,75% del totale e 5.322 nelle sedi periferiche, pari al 52,25% del totale.</a:t>
            </a:r>
          </a:p>
        </p:txBody>
      </p:sp>
      <p:graphicFrame>
        <p:nvGraphicFramePr>
          <p:cNvPr id="12" name="Grafico 11"/>
          <p:cNvGraphicFramePr/>
          <p:nvPr/>
        </p:nvGraphicFramePr>
        <p:xfrm>
          <a:off x="2195736" y="3717032"/>
          <a:ext cx="48965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 bwMode="auto">
          <a:xfrm>
            <a:off x="-180975" y="333375"/>
            <a:ext cx="713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defRPr/>
            </a:pPr>
            <a:r>
              <a:rPr lang="it-IT" b="1" dirty="0">
                <a:solidFill>
                  <a:srgbClr val="003399"/>
                </a:solidFill>
                <a:latin typeface="Verdana" pitchFamily="34" charset="0"/>
                <a:ea typeface="+mn-ea"/>
              </a:rPr>
              <a:t>MEF – Il contesto di riferimento/4</a:t>
            </a:r>
          </a:p>
        </p:txBody>
      </p:sp>
      <p:sp>
        <p:nvSpPr>
          <p:cNvPr id="10" name="Freccia a destra 9"/>
          <p:cNvSpPr/>
          <p:nvPr/>
        </p:nvSpPr>
        <p:spPr bwMode="auto">
          <a:xfrm>
            <a:off x="35496" y="1052736"/>
            <a:ext cx="2880320" cy="720080"/>
          </a:xfrm>
          <a:prstGeom prst="rightArrow">
            <a:avLst>
              <a:gd name="adj1" fmla="val 73662"/>
              <a:gd name="adj2" fmla="val 54857"/>
            </a:avLst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5000">
                <a:srgbClr val="C17575">
                  <a:alpha val="40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defRPr/>
            </a:pPr>
            <a:endParaRPr lang="en-GB" sz="2000" i="1" dirty="0">
              <a:solidFill>
                <a:prstClr val="black"/>
              </a:solidFill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614363" y="1141413"/>
            <a:ext cx="239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Distribuzione</a:t>
            </a:r>
          </a:p>
          <a:p>
            <a:pPr algn="ctr" eaLnBrk="1" hangingPunct="1">
              <a:defRPr/>
            </a:pPr>
            <a:r>
              <a:rPr lang="it-IT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 area giuridica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987675" y="1087438"/>
            <a:ext cx="5976938" cy="6604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72000" tIns="36000" rIns="72000" bIns="36000" anchor="ctr"/>
          <a:lstStyle/>
          <a:p>
            <a:pPr algn="just" eaLnBrk="1" hangingPunct="1">
              <a:defRPr/>
            </a:pPr>
            <a:r>
              <a:rPr lang="it-IT" sz="11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Suddiviso per area giuridica, il personale MEF consta di 523 unità dirigenziali e 9.662 unità appartenenti alle tre Aree Funzionali.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468313" y="1916113"/>
          <a:ext cx="8352927" cy="2361719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947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PERSONALE MEF</a:t>
                      </a:r>
                      <a:endParaRPr lang="it-IT" sz="16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6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DISTRIBUZIONE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</a:t>
                      </a:r>
                      <a:r>
                        <a:rPr lang="it-IT" sz="14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AREA GIURIDICA</a:t>
                      </a:r>
                      <a:endParaRPr lang="it-IT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Unità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complessive</a:t>
                      </a:r>
                      <a:endParaRPr lang="it-IT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DIRIGENTI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it-IT" sz="1400" b="1" i="0" u="none" strike="noStrike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PRIMA 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5%</a:t>
                      </a:r>
                      <a:endParaRPr lang="it-IT" sz="1400" b="1" i="0" u="none" strike="noStrike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SECONDA 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2.725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2.373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it-IT" sz="1400" b="1" i="0" u="none" strike="noStrike" kern="1200" dirty="0">
                        <a:solidFill>
                          <a:srgbClr val="FFC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TERZA 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2.489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1.616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it-IT" sz="1400" b="1" i="0" u="none" strike="noStrike" kern="12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9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Totali complessivi</a:t>
                      </a:r>
                      <a:endParaRPr lang="it-IT" sz="1200" b="1" i="0" u="none" strike="noStrike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2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 percentuali</a:t>
                      </a:r>
                      <a:endParaRPr lang="it-IT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t-IT" sz="14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06" name="AutoShape 2" descr="Risultati immagini per employ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it-IT" sz="2000" i="1">
              <a:solidFill>
                <a:prstClr val="black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21508" name="Picture 4" descr="C:\Users\giovanni.zammitti\Desktop\ALTRO\Master EMMAP COLAIACOMO\SLIDE FINALI\Lote-Clientes-Comm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25" y="1039723"/>
            <a:ext cx="776875" cy="69766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Grafico 14"/>
          <p:cNvGraphicFramePr/>
          <p:nvPr/>
        </p:nvGraphicFramePr>
        <p:xfrm>
          <a:off x="2483768" y="4149080"/>
          <a:ext cx="468052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G:\documenti\LAVORO\smart working\loghi SW\LOGO_smart_working_CHARACTER@6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188913"/>
            <a:ext cx="1362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0_format_presentazioni_aula_office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9525" algn="ctr">
          <a:solidFill>
            <a:srgbClr val="000066"/>
          </a:solidFill>
          <a:round/>
          <a:headEnd/>
          <a:tailEnd/>
        </a:ln>
      </a:spPr>
      <a:bodyPr lIns="36000" tIns="36000" rIns="36000" bIns="36000" anchor="ctr">
        <a:normAutofit/>
      </a:bodyPr>
      <a:lstStyle>
        <a:defPPr algn="ctr" defTabSz="958850" eaLnBrk="0" hangingPunct="0">
          <a:defRPr sz="1800" i="0" dirty="0" smtClean="0">
            <a:solidFill>
              <a:srgbClr val="003399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65 Helvetica Medium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 algn="ctr">
          <a:defRPr sz="1800" i="0" dirty="0" err="1">
            <a:solidFill>
              <a:srgbClr val="003399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6741</TotalTime>
  <Words>5118</Words>
  <Application>Microsoft Office PowerPoint</Application>
  <PresentationFormat>Presentazione su schermo (4:3)</PresentationFormat>
  <Paragraphs>714</Paragraphs>
  <Slides>58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2" baseType="lpstr">
      <vt:lpstr>Presentazione vuota</vt:lpstr>
      <vt:lpstr>2010_format_presentazioni_aula_office2007</vt:lpstr>
      <vt:lpstr>1_Presentazione vuota</vt:lpstr>
      <vt:lpstr>Grafico</vt:lpstr>
      <vt:lpstr>Diapositiva 1</vt:lpstr>
      <vt:lpstr>Relatori</vt:lpstr>
      <vt:lpstr>Diapositiva 3</vt:lpstr>
      <vt:lpstr>Il lavoro agile/1</vt:lpstr>
      <vt:lpstr>Il lavoro agile/2</vt:lpstr>
      <vt:lpstr>Diapositiva 6</vt:lpstr>
      <vt:lpstr>Diapositiva 7</vt:lpstr>
      <vt:lpstr>Diapositiva 8</vt:lpstr>
      <vt:lpstr>Diapositiva 9</vt:lpstr>
      <vt:lpstr>Il Progetto Be MEF Be SMART /1</vt:lpstr>
      <vt:lpstr>Il Progetto Be MEF Be SMART /2</vt:lpstr>
      <vt:lpstr>Il Progetto Be MEF Be SMART /3</vt:lpstr>
      <vt:lpstr>Il Progetto Be MEF Be SMART /4</vt:lpstr>
      <vt:lpstr>Diapositiva 14</vt:lpstr>
      <vt:lpstr>Nella seconda fase sperimentale sono state coinvolte n. 357  unità di personale (*)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IL REGOLAMENTO  Prot. num. 49857 del 6 maggio 2019</vt:lpstr>
      <vt:lpstr>I DESTINATARI DEL LAVORO AGILE</vt:lpstr>
      <vt:lpstr>I REQUISITI (1)</vt:lpstr>
      <vt:lpstr>I REQUISITI (2)</vt:lpstr>
      <vt:lpstr>LE MODALITà DI ACCESSO </vt:lpstr>
      <vt:lpstr>LE MODALITà DI ACCESSO IL PROGETTO INDIVIDUALE  (1)</vt:lpstr>
      <vt:lpstr>LE MODALITà DI ACCESSO IL PROGETTO INDIVIDUALE  (2)</vt:lpstr>
      <vt:lpstr>LE MODALITà DI ACCESSO IL PROGETTO INDIVIDUALE  (3)</vt:lpstr>
      <vt:lpstr>GLI ORGANISMI DI SUPPORTO (1) </vt:lpstr>
      <vt:lpstr>GLI ORGANISMI DI SUPPORTO (2) </vt:lpstr>
      <vt:lpstr>I CRITERI DI PRIORITà PER L’ACCESSO AL LAVORO AGILE (1)</vt:lpstr>
      <vt:lpstr>I CRITERI DI PRIORITà PER L’ACCESSO AL LAVORO AGILE (2)</vt:lpstr>
      <vt:lpstr>AVVIO DEL LAVORO AGILE</vt:lpstr>
      <vt:lpstr>LE MODALITà DI ESERCIZIO DELL’ATTIVITà LAVORATIVA</vt:lpstr>
      <vt:lpstr>IL MONITORAGGIO</vt:lpstr>
      <vt:lpstr>PERCORSI DI FORMAZIONE</vt:lpstr>
      <vt:lpstr>DALLO SMART WORKING ALLA SMART ORGANIZATION</vt:lpstr>
    </vt:vector>
  </TitlesOfParts>
  <Company>Crea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 Design</dc:creator>
  <cp:lastModifiedBy>andrea.iudica</cp:lastModifiedBy>
  <cp:revision>737</cp:revision>
  <cp:lastPrinted>2019-05-07T14:57:31Z</cp:lastPrinted>
  <dcterms:created xsi:type="dcterms:W3CDTF">2011-02-11T15:23:56Z</dcterms:created>
  <dcterms:modified xsi:type="dcterms:W3CDTF">2019-05-14T15:42:13Z</dcterms:modified>
</cp:coreProperties>
</file>